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7" r:id="rId4"/>
    <p:sldId id="268" r:id="rId5"/>
    <p:sldId id="276" r:id="rId6"/>
    <p:sldId id="275" r:id="rId7"/>
    <p:sldId id="292" r:id="rId8"/>
    <p:sldId id="269" r:id="rId9"/>
    <p:sldId id="293" r:id="rId10"/>
    <p:sldId id="274" r:id="rId11"/>
    <p:sldId id="294" r:id="rId12"/>
    <p:sldId id="273" r:id="rId13"/>
    <p:sldId id="272" r:id="rId14"/>
    <p:sldId id="271" r:id="rId15"/>
    <p:sldId id="277" r:id="rId16"/>
    <p:sldId id="270" r:id="rId17"/>
    <p:sldId id="278" r:id="rId18"/>
    <p:sldId id="280" r:id="rId19"/>
    <p:sldId id="281" r:id="rId20"/>
    <p:sldId id="285" r:id="rId21"/>
    <p:sldId id="284" r:id="rId22"/>
    <p:sldId id="283" r:id="rId23"/>
    <p:sldId id="282" r:id="rId24"/>
    <p:sldId id="287" r:id="rId25"/>
    <p:sldId id="286" r:id="rId26"/>
    <p:sldId id="290" r:id="rId27"/>
    <p:sldId id="289" r:id="rId28"/>
    <p:sldId id="288" r:id="rId29"/>
    <p:sldId id="295" r:id="rId30"/>
    <p:sldId id="296" r:id="rId31"/>
    <p:sldId id="291" r:id="rId3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>
            <a:extLst>
              <a:ext uri="{FF2B5EF4-FFF2-40B4-BE49-F238E27FC236}">
                <a16:creationId xmlns:a16="http://schemas.microsoft.com/office/drawing/2014/main" id="{AC15DAFD-6B9E-4ED0-AE45-5478A83F31CD}"/>
              </a:ext>
            </a:extLst>
          </p:cNvPr>
          <p:cNvGrpSpPr/>
          <p:nvPr/>
        </p:nvGrpSpPr>
        <p:grpSpPr>
          <a:xfrm>
            <a:off x="-19" y="-8467"/>
            <a:ext cx="12192024" cy="6866467"/>
            <a:chOff x="-19" y="-8467"/>
            <a:chExt cx="12192024" cy="6866467"/>
          </a:xfrm>
        </p:grpSpPr>
        <p:cxnSp>
          <p:nvCxnSpPr>
            <p:cNvPr id="3" name="Straight Connector 31">
              <a:extLst>
                <a:ext uri="{FF2B5EF4-FFF2-40B4-BE49-F238E27FC236}">
                  <a16:creationId xmlns:a16="http://schemas.microsoft.com/office/drawing/2014/main" id="{0C8140EB-3DA9-4F43-BB74-21AB35B9CDC8}"/>
                </a:ext>
              </a:extLst>
            </p:cNvPr>
            <p:cNvCxnSpPr/>
            <p:nvPr/>
          </p:nvCxnSpPr>
          <p:spPr>
            <a:xfrm>
              <a:off x="9371008" y="0"/>
              <a:ext cx="1219207" cy="6858000"/>
            </a:xfrm>
            <a:prstGeom prst="straightConnector1">
              <a:avLst/>
            </a:prstGeom>
            <a:noFill/>
            <a:ln w="9528" cap="rnd">
              <a:solidFill>
                <a:srgbClr val="BFBFBF"/>
              </a:solidFill>
              <a:prstDash val="solid"/>
              <a:miter/>
            </a:ln>
          </p:spPr>
        </p:cxnSp>
        <p:cxnSp>
          <p:nvCxnSpPr>
            <p:cNvPr id="4" name="Straight Connector 20">
              <a:extLst>
                <a:ext uri="{FF2B5EF4-FFF2-40B4-BE49-F238E27FC236}">
                  <a16:creationId xmlns:a16="http://schemas.microsoft.com/office/drawing/2014/main" id="{7B05BAF3-FDBE-4B11-B8A1-1EC78FF1065E}"/>
                </a:ext>
              </a:extLst>
            </p:cNvPr>
            <p:cNvCxnSpPr/>
            <p:nvPr/>
          </p:nvCxnSpPr>
          <p:spPr>
            <a:xfrm flipH="1">
              <a:off x="7425266" y="3681410"/>
              <a:ext cx="4763557" cy="3176590"/>
            </a:xfrm>
            <a:prstGeom prst="straightConnector1">
              <a:avLst/>
            </a:prstGeom>
            <a:noFill/>
            <a:ln w="9528" cap="rnd">
              <a:solidFill>
                <a:srgbClr val="D9D9D9"/>
              </a:solidFill>
              <a:prstDash val="solid"/>
              <a:miter/>
            </a:ln>
          </p:spPr>
        </p:cxnSp>
        <p:sp>
          <p:nvSpPr>
            <p:cNvPr id="5" name="Rectangle 23">
              <a:extLst>
                <a:ext uri="{FF2B5EF4-FFF2-40B4-BE49-F238E27FC236}">
                  <a16:creationId xmlns:a16="http://schemas.microsoft.com/office/drawing/2014/main" id="{56344A0C-2C76-4DC6-BB9C-5999F6EF2E0F}"/>
                </a:ext>
              </a:extLst>
            </p:cNvPr>
            <p:cNvSpPr/>
            <p:nvPr/>
          </p:nvSpPr>
          <p:spPr>
            <a:xfrm>
              <a:off x="9181472" y="-8467"/>
              <a:ext cx="3007351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007349"/>
                <a:gd name="f4" fmla="val 6866467"/>
                <a:gd name="f5" fmla="val 2045532"/>
                <a:gd name="f6" fmla="*/ f0 1 3007349"/>
                <a:gd name="f7" fmla="*/ f1 1 6866467"/>
                <a:gd name="f8" fmla="+- f4 0 f2"/>
                <a:gd name="f9" fmla="+- f3 0 f2"/>
                <a:gd name="f10" fmla="*/ f9 1 3007349"/>
                <a:gd name="f11" fmla="*/ f8 1 6866467"/>
                <a:gd name="f12" fmla="*/ f2 1 f10"/>
                <a:gd name="f13" fmla="*/ f3 1 f10"/>
                <a:gd name="f14" fmla="*/ f2 1 f11"/>
                <a:gd name="f15" fmla="*/ f4 1 f11"/>
                <a:gd name="f16" fmla="*/ f12 f6 1"/>
                <a:gd name="f17" fmla="*/ f13 f6 1"/>
                <a:gd name="f18" fmla="*/ f15 f7 1"/>
                <a:gd name="f19" fmla="*/ f14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3007349" h="6866467">
                  <a:moveTo>
                    <a:pt x="f5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90C226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it-I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6" name="Rectangle 25">
              <a:extLst>
                <a:ext uri="{FF2B5EF4-FFF2-40B4-BE49-F238E27FC236}">
                  <a16:creationId xmlns:a16="http://schemas.microsoft.com/office/drawing/2014/main" id="{779F247E-59A0-41D5-8149-DB0969D1A18F}"/>
                </a:ext>
              </a:extLst>
            </p:cNvPr>
            <p:cNvSpPr/>
            <p:nvPr/>
          </p:nvSpPr>
          <p:spPr>
            <a:xfrm>
              <a:off x="9603440" y="-8467"/>
              <a:ext cx="2588556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573311"/>
                <a:gd name="f4" fmla="val 6866467"/>
                <a:gd name="f5" fmla="val 1202336"/>
                <a:gd name="f6" fmla="*/ f0 1 2573311"/>
                <a:gd name="f7" fmla="*/ f1 1 6866467"/>
                <a:gd name="f8" fmla="+- f4 0 f2"/>
                <a:gd name="f9" fmla="+- f3 0 f2"/>
                <a:gd name="f10" fmla="*/ f9 1 2573311"/>
                <a:gd name="f11" fmla="*/ f8 1 6866467"/>
                <a:gd name="f12" fmla="*/ f2 1 f10"/>
                <a:gd name="f13" fmla="*/ f3 1 f10"/>
                <a:gd name="f14" fmla="*/ f2 1 f11"/>
                <a:gd name="f15" fmla="*/ f4 1 f11"/>
                <a:gd name="f16" fmla="*/ f12 f6 1"/>
                <a:gd name="f17" fmla="*/ f13 f6 1"/>
                <a:gd name="f18" fmla="*/ f15 f7 1"/>
                <a:gd name="f19" fmla="*/ f14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2573311" h="6866467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5" y="f4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90C226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it-I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7" name="Isosceles Triangle 26">
              <a:extLst>
                <a:ext uri="{FF2B5EF4-FFF2-40B4-BE49-F238E27FC236}">
                  <a16:creationId xmlns:a16="http://schemas.microsoft.com/office/drawing/2014/main" id="{9F40F565-ED10-4662-A6B3-ABFA73432C80}"/>
                </a:ext>
              </a:extLst>
            </p:cNvPr>
            <p:cNvSpPr/>
            <p:nvPr/>
          </p:nvSpPr>
          <p:spPr>
            <a:xfrm>
              <a:off x="8932334" y="3047996"/>
              <a:ext cx="3259671" cy="381000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val 100000"/>
                <a:gd name="f8" fmla="+- 0 0 -360"/>
                <a:gd name="f9" fmla="+- 0 0 -270"/>
                <a:gd name="f10" fmla="+- 0 0 -180"/>
                <a:gd name="f11" fmla="+- 0 0 -90"/>
                <a:gd name="f12" fmla="abs f3"/>
                <a:gd name="f13" fmla="abs f4"/>
                <a:gd name="f14" fmla="abs f5"/>
                <a:gd name="f15" fmla="*/ f8 f0 1"/>
                <a:gd name="f16" fmla="*/ f9 f0 1"/>
                <a:gd name="f17" fmla="*/ f10 f0 1"/>
                <a:gd name="f18" fmla="*/ f11 f0 1"/>
                <a:gd name="f19" fmla="?: f12 f3 1"/>
                <a:gd name="f20" fmla="?: f13 f4 1"/>
                <a:gd name="f21" fmla="?: f14 f5 1"/>
                <a:gd name="f22" fmla="*/ f15 1 f2"/>
                <a:gd name="f23" fmla="*/ f16 1 f2"/>
                <a:gd name="f24" fmla="*/ f17 1 f2"/>
                <a:gd name="f25" fmla="*/ f18 1 f2"/>
                <a:gd name="f26" fmla="*/ f19 1 21600"/>
                <a:gd name="f27" fmla="*/ f20 1 21600"/>
                <a:gd name="f28" fmla="*/ 21600 f19 1"/>
                <a:gd name="f29" fmla="*/ 21600 f20 1"/>
                <a:gd name="f30" fmla="+- f22 0 f1"/>
                <a:gd name="f31" fmla="+- f23 0 f1"/>
                <a:gd name="f32" fmla="+- f24 0 f1"/>
                <a:gd name="f33" fmla="+- f25 0 f1"/>
                <a:gd name="f34" fmla="min f27 f26"/>
                <a:gd name="f35" fmla="*/ f28 1 f21"/>
                <a:gd name="f36" fmla="*/ f29 1 f21"/>
                <a:gd name="f37" fmla="val f35"/>
                <a:gd name="f38" fmla="val f36"/>
                <a:gd name="f39" fmla="*/ f6 f34 1"/>
                <a:gd name="f40" fmla="+- f38 0 f6"/>
                <a:gd name="f41" fmla="+- f37 0 f6"/>
                <a:gd name="f42" fmla="*/ f38 f34 1"/>
                <a:gd name="f43" fmla="*/ f37 f34 1"/>
                <a:gd name="f44" fmla="*/ f40 1 2"/>
                <a:gd name="f45" fmla="*/ f41 1 2"/>
                <a:gd name="f46" fmla="*/ f41 f7 1"/>
                <a:gd name="f47" fmla="+- f6 f44 0"/>
                <a:gd name="f48" fmla="*/ f46 1 200000"/>
                <a:gd name="f49" fmla="*/ f46 1 100000"/>
                <a:gd name="f50" fmla="+- f48 f45 0"/>
                <a:gd name="f51" fmla="*/ f48 f34 1"/>
                <a:gd name="f52" fmla="*/ f47 f34 1"/>
                <a:gd name="f53" fmla="*/ f49 f34 1"/>
                <a:gd name="f54" fmla="*/ f50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3" y="f39"/>
                </a:cxn>
                <a:cxn ang="f31">
                  <a:pos x="f51" y="f52"/>
                </a:cxn>
                <a:cxn ang="f32">
                  <a:pos x="f39" y="f42"/>
                </a:cxn>
                <a:cxn ang="f32">
                  <a:pos x="f53" y="f42"/>
                </a:cxn>
                <a:cxn ang="f32">
                  <a:pos x="f43" y="f42"/>
                </a:cxn>
                <a:cxn ang="f33">
                  <a:pos x="f54" y="f52"/>
                </a:cxn>
              </a:cxnLst>
              <a:rect l="f51" t="f52" r="f54" b="f42"/>
              <a:pathLst>
                <a:path>
                  <a:moveTo>
                    <a:pt x="f39" y="f42"/>
                  </a:moveTo>
                  <a:lnTo>
                    <a:pt x="f53" y="f39"/>
                  </a:lnTo>
                  <a:lnTo>
                    <a:pt x="f43" y="f42"/>
                  </a:lnTo>
                  <a:close/>
                </a:path>
              </a:pathLst>
            </a:custGeom>
            <a:solidFill>
              <a:srgbClr val="54A021">
                <a:alpha val="72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it-I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8" name="Rectangle 27">
              <a:extLst>
                <a:ext uri="{FF2B5EF4-FFF2-40B4-BE49-F238E27FC236}">
                  <a16:creationId xmlns:a16="http://schemas.microsoft.com/office/drawing/2014/main" id="{D7E426FB-B015-4799-B6A6-D95D75B2B45C}"/>
                </a:ext>
              </a:extLst>
            </p:cNvPr>
            <p:cNvSpPr/>
            <p:nvPr/>
          </p:nvSpPr>
          <p:spPr>
            <a:xfrm>
              <a:off x="9334496" y="-8467"/>
              <a:ext cx="2854327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858013"/>
                <a:gd name="f4" fmla="val 6866467"/>
                <a:gd name="f5" fmla="val 2473942"/>
                <a:gd name="f6" fmla="*/ f0 1 2858013"/>
                <a:gd name="f7" fmla="*/ f1 1 6866467"/>
                <a:gd name="f8" fmla="+- f4 0 f2"/>
                <a:gd name="f9" fmla="+- f3 0 f2"/>
                <a:gd name="f10" fmla="*/ f9 1 2858013"/>
                <a:gd name="f11" fmla="*/ f8 1 6866467"/>
                <a:gd name="f12" fmla="*/ f2 1 f10"/>
                <a:gd name="f13" fmla="*/ f3 1 f10"/>
                <a:gd name="f14" fmla="*/ f2 1 f11"/>
                <a:gd name="f15" fmla="*/ f4 1 f11"/>
                <a:gd name="f16" fmla="*/ f12 f6 1"/>
                <a:gd name="f17" fmla="*/ f13 f6 1"/>
                <a:gd name="f18" fmla="*/ f15 f7 1"/>
                <a:gd name="f19" fmla="*/ f14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2858013" h="6866467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5" y="f4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it-I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9" name="Rectangle 28">
              <a:extLst>
                <a:ext uri="{FF2B5EF4-FFF2-40B4-BE49-F238E27FC236}">
                  <a16:creationId xmlns:a16="http://schemas.microsoft.com/office/drawing/2014/main" id="{289899C4-DE82-4656-8455-D25E7D8E303D}"/>
                </a:ext>
              </a:extLst>
            </p:cNvPr>
            <p:cNvSpPr/>
            <p:nvPr/>
          </p:nvSpPr>
          <p:spPr>
            <a:xfrm>
              <a:off x="10898733" y="-8467"/>
              <a:ext cx="1290090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90094"/>
                <a:gd name="f4" fmla="val 6858000"/>
                <a:gd name="f5" fmla="val 1019735"/>
                <a:gd name="f6" fmla="*/ f0 1 1290094"/>
                <a:gd name="f7" fmla="*/ f1 1 6858000"/>
                <a:gd name="f8" fmla="+- f4 0 f2"/>
                <a:gd name="f9" fmla="+- f3 0 f2"/>
                <a:gd name="f10" fmla="*/ f9 1 1290094"/>
                <a:gd name="f11" fmla="*/ f8 1 6858000"/>
                <a:gd name="f12" fmla="*/ f2 1 f10"/>
                <a:gd name="f13" fmla="*/ f3 1 f10"/>
                <a:gd name="f14" fmla="*/ f2 1 f11"/>
                <a:gd name="f15" fmla="*/ f4 1 f11"/>
                <a:gd name="f16" fmla="*/ f12 f6 1"/>
                <a:gd name="f17" fmla="*/ f13 f6 1"/>
                <a:gd name="f18" fmla="*/ f15 f7 1"/>
                <a:gd name="f19" fmla="*/ f14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1290094" h="6858000">
                  <a:moveTo>
                    <a:pt x="f5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it-I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0" name="Rectangle 29">
              <a:extLst>
                <a:ext uri="{FF2B5EF4-FFF2-40B4-BE49-F238E27FC236}">
                  <a16:creationId xmlns:a16="http://schemas.microsoft.com/office/drawing/2014/main" id="{C9422ADB-705C-4C36-9EF2-9FDC74E85A4A}"/>
                </a:ext>
              </a:extLst>
            </p:cNvPr>
            <p:cNvSpPr/>
            <p:nvPr/>
          </p:nvSpPr>
          <p:spPr>
            <a:xfrm>
              <a:off x="10938994" y="-8467"/>
              <a:ext cx="1249829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49825"/>
                <a:gd name="f4" fmla="val 6858000"/>
                <a:gd name="f5" fmla="val 1109382"/>
                <a:gd name="f6" fmla="*/ f0 1 1249825"/>
                <a:gd name="f7" fmla="*/ f1 1 6858000"/>
                <a:gd name="f8" fmla="+- f4 0 f2"/>
                <a:gd name="f9" fmla="+- f3 0 f2"/>
                <a:gd name="f10" fmla="*/ f9 1 1249825"/>
                <a:gd name="f11" fmla="*/ f8 1 6858000"/>
                <a:gd name="f12" fmla="*/ f2 1 f10"/>
                <a:gd name="f13" fmla="*/ f3 1 f10"/>
                <a:gd name="f14" fmla="*/ f2 1 f11"/>
                <a:gd name="f15" fmla="*/ f4 1 f11"/>
                <a:gd name="f16" fmla="*/ f12 f6 1"/>
                <a:gd name="f17" fmla="*/ f13 f6 1"/>
                <a:gd name="f18" fmla="*/ f15 f7 1"/>
                <a:gd name="f19" fmla="*/ f14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1249825" h="6858000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5" y="f4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90C226">
                <a:alpha val="65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it-I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1" name="Isosceles Triangle 30">
              <a:extLst>
                <a:ext uri="{FF2B5EF4-FFF2-40B4-BE49-F238E27FC236}">
                  <a16:creationId xmlns:a16="http://schemas.microsoft.com/office/drawing/2014/main" id="{47FC2F31-EF6E-481F-AE16-848EBA7D8364}"/>
                </a:ext>
              </a:extLst>
            </p:cNvPr>
            <p:cNvSpPr/>
            <p:nvPr/>
          </p:nvSpPr>
          <p:spPr>
            <a:xfrm>
              <a:off x="10371664" y="3589870"/>
              <a:ext cx="1817159" cy="326812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val 100000"/>
                <a:gd name="f8" fmla="+- 0 0 -360"/>
                <a:gd name="f9" fmla="+- 0 0 -270"/>
                <a:gd name="f10" fmla="+- 0 0 -180"/>
                <a:gd name="f11" fmla="+- 0 0 -90"/>
                <a:gd name="f12" fmla="abs f3"/>
                <a:gd name="f13" fmla="abs f4"/>
                <a:gd name="f14" fmla="abs f5"/>
                <a:gd name="f15" fmla="*/ f8 f0 1"/>
                <a:gd name="f16" fmla="*/ f9 f0 1"/>
                <a:gd name="f17" fmla="*/ f10 f0 1"/>
                <a:gd name="f18" fmla="*/ f11 f0 1"/>
                <a:gd name="f19" fmla="?: f12 f3 1"/>
                <a:gd name="f20" fmla="?: f13 f4 1"/>
                <a:gd name="f21" fmla="?: f14 f5 1"/>
                <a:gd name="f22" fmla="*/ f15 1 f2"/>
                <a:gd name="f23" fmla="*/ f16 1 f2"/>
                <a:gd name="f24" fmla="*/ f17 1 f2"/>
                <a:gd name="f25" fmla="*/ f18 1 f2"/>
                <a:gd name="f26" fmla="*/ f19 1 21600"/>
                <a:gd name="f27" fmla="*/ f20 1 21600"/>
                <a:gd name="f28" fmla="*/ 21600 f19 1"/>
                <a:gd name="f29" fmla="*/ 21600 f20 1"/>
                <a:gd name="f30" fmla="+- f22 0 f1"/>
                <a:gd name="f31" fmla="+- f23 0 f1"/>
                <a:gd name="f32" fmla="+- f24 0 f1"/>
                <a:gd name="f33" fmla="+- f25 0 f1"/>
                <a:gd name="f34" fmla="min f27 f26"/>
                <a:gd name="f35" fmla="*/ f28 1 f21"/>
                <a:gd name="f36" fmla="*/ f29 1 f21"/>
                <a:gd name="f37" fmla="val f35"/>
                <a:gd name="f38" fmla="val f36"/>
                <a:gd name="f39" fmla="*/ f6 f34 1"/>
                <a:gd name="f40" fmla="+- f38 0 f6"/>
                <a:gd name="f41" fmla="+- f37 0 f6"/>
                <a:gd name="f42" fmla="*/ f38 f34 1"/>
                <a:gd name="f43" fmla="*/ f37 f34 1"/>
                <a:gd name="f44" fmla="*/ f40 1 2"/>
                <a:gd name="f45" fmla="*/ f41 1 2"/>
                <a:gd name="f46" fmla="*/ f41 f7 1"/>
                <a:gd name="f47" fmla="+- f6 f44 0"/>
                <a:gd name="f48" fmla="*/ f46 1 200000"/>
                <a:gd name="f49" fmla="*/ f46 1 100000"/>
                <a:gd name="f50" fmla="+- f48 f45 0"/>
                <a:gd name="f51" fmla="*/ f48 f34 1"/>
                <a:gd name="f52" fmla="*/ f47 f34 1"/>
                <a:gd name="f53" fmla="*/ f49 f34 1"/>
                <a:gd name="f54" fmla="*/ f50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3" y="f39"/>
                </a:cxn>
                <a:cxn ang="f31">
                  <a:pos x="f51" y="f52"/>
                </a:cxn>
                <a:cxn ang="f32">
                  <a:pos x="f39" y="f42"/>
                </a:cxn>
                <a:cxn ang="f32">
                  <a:pos x="f53" y="f42"/>
                </a:cxn>
                <a:cxn ang="f32">
                  <a:pos x="f43" y="f42"/>
                </a:cxn>
                <a:cxn ang="f33">
                  <a:pos x="f54" y="f52"/>
                </a:cxn>
              </a:cxnLst>
              <a:rect l="f51" t="f52" r="f54" b="f42"/>
              <a:pathLst>
                <a:path>
                  <a:moveTo>
                    <a:pt x="f39" y="f42"/>
                  </a:moveTo>
                  <a:lnTo>
                    <a:pt x="f53" y="f39"/>
                  </a:lnTo>
                  <a:lnTo>
                    <a:pt x="f43" y="f42"/>
                  </a:lnTo>
                  <a:close/>
                </a:path>
              </a:pathLst>
            </a:custGeom>
            <a:solidFill>
              <a:srgbClr val="90C226">
                <a:alpha val="8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it-I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2" name="Isosceles Triangle 18">
              <a:extLst>
                <a:ext uri="{FF2B5EF4-FFF2-40B4-BE49-F238E27FC236}">
                  <a16:creationId xmlns:a16="http://schemas.microsoft.com/office/drawing/2014/main" id="{C637399B-C0E9-4E62-A26F-B13D06F70701}"/>
                </a:ext>
              </a:extLst>
            </p:cNvPr>
            <p:cNvSpPr/>
            <p:nvPr/>
          </p:nvSpPr>
          <p:spPr>
            <a:xfrm rot="10799991">
              <a:off x="-19" y="0"/>
              <a:ext cx="842592" cy="566615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val 100000"/>
                <a:gd name="f8" fmla="+- 0 0 -360"/>
                <a:gd name="f9" fmla="+- 0 0 -270"/>
                <a:gd name="f10" fmla="+- 0 0 -180"/>
                <a:gd name="f11" fmla="+- 0 0 -90"/>
                <a:gd name="f12" fmla="abs f3"/>
                <a:gd name="f13" fmla="abs f4"/>
                <a:gd name="f14" fmla="abs f5"/>
                <a:gd name="f15" fmla="*/ f8 f0 1"/>
                <a:gd name="f16" fmla="*/ f9 f0 1"/>
                <a:gd name="f17" fmla="*/ f10 f0 1"/>
                <a:gd name="f18" fmla="*/ f11 f0 1"/>
                <a:gd name="f19" fmla="?: f12 f3 1"/>
                <a:gd name="f20" fmla="?: f13 f4 1"/>
                <a:gd name="f21" fmla="?: f14 f5 1"/>
                <a:gd name="f22" fmla="*/ f15 1 f2"/>
                <a:gd name="f23" fmla="*/ f16 1 f2"/>
                <a:gd name="f24" fmla="*/ f17 1 f2"/>
                <a:gd name="f25" fmla="*/ f18 1 f2"/>
                <a:gd name="f26" fmla="*/ f19 1 21600"/>
                <a:gd name="f27" fmla="*/ f20 1 21600"/>
                <a:gd name="f28" fmla="*/ 21600 f19 1"/>
                <a:gd name="f29" fmla="*/ 21600 f20 1"/>
                <a:gd name="f30" fmla="+- f22 0 f1"/>
                <a:gd name="f31" fmla="+- f23 0 f1"/>
                <a:gd name="f32" fmla="+- f24 0 f1"/>
                <a:gd name="f33" fmla="+- f25 0 f1"/>
                <a:gd name="f34" fmla="min f27 f26"/>
                <a:gd name="f35" fmla="*/ f28 1 f21"/>
                <a:gd name="f36" fmla="*/ f29 1 f21"/>
                <a:gd name="f37" fmla="val f35"/>
                <a:gd name="f38" fmla="val f36"/>
                <a:gd name="f39" fmla="*/ f6 f34 1"/>
                <a:gd name="f40" fmla="+- f38 0 f6"/>
                <a:gd name="f41" fmla="+- f37 0 f6"/>
                <a:gd name="f42" fmla="*/ f38 f34 1"/>
                <a:gd name="f43" fmla="*/ f37 f34 1"/>
                <a:gd name="f44" fmla="*/ f40 1 2"/>
                <a:gd name="f45" fmla="*/ f41 1 2"/>
                <a:gd name="f46" fmla="*/ f41 f7 1"/>
                <a:gd name="f47" fmla="+- f6 f44 0"/>
                <a:gd name="f48" fmla="*/ f46 1 200000"/>
                <a:gd name="f49" fmla="*/ f46 1 100000"/>
                <a:gd name="f50" fmla="+- f48 f45 0"/>
                <a:gd name="f51" fmla="*/ f48 f34 1"/>
                <a:gd name="f52" fmla="*/ f47 f34 1"/>
                <a:gd name="f53" fmla="*/ f49 f34 1"/>
                <a:gd name="f54" fmla="*/ f50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3" y="f39"/>
                </a:cxn>
                <a:cxn ang="f31">
                  <a:pos x="f51" y="f52"/>
                </a:cxn>
                <a:cxn ang="f32">
                  <a:pos x="f39" y="f42"/>
                </a:cxn>
                <a:cxn ang="f32">
                  <a:pos x="f53" y="f42"/>
                </a:cxn>
                <a:cxn ang="f32">
                  <a:pos x="f43" y="f42"/>
                </a:cxn>
                <a:cxn ang="f33">
                  <a:pos x="f54" y="f52"/>
                </a:cxn>
              </a:cxnLst>
              <a:rect l="f51" t="f52" r="f54" b="f42"/>
              <a:pathLst>
                <a:path>
                  <a:moveTo>
                    <a:pt x="f39" y="f42"/>
                  </a:moveTo>
                  <a:lnTo>
                    <a:pt x="f53" y="f39"/>
                  </a:lnTo>
                  <a:lnTo>
                    <a:pt x="f43" y="f42"/>
                  </a:lnTo>
                  <a:close/>
                </a:path>
              </a:pathLst>
            </a:custGeom>
            <a:solidFill>
              <a:srgbClr val="90C226">
                <a:alpha val="85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it-I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A680FC1D-825A-4576-96C9-72096C13B01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07068" y="2404533"/>
            <a:ext cx="7766931" cy="1646304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pPr lvl="0"/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FEA83859-7E1C-4242-86BA-F44D778048C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07068" y="4050828"/>
            <a:ext cx="7766931" cy="1096895"/>
          </a:xfrm>
        </p:spPr>
        <p:txBody>
          <a:bodyPr/>
          <a:lstStyle>
            <a:lvl1pPr marL="0" indent="0" algn="r">
              <a:buNone/>
              <a:defRPr>
                <a:solidFill>
                  <a:srgbClr val="7F7F7F"/>
                </a:solidFill>
              </a:defRPr>
            </a:lvl1pPr>
          </a:lstStyle>
          <a:p>
            <a:pPr lvl="0"/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16585BBE-E25A-4EC0-B14A-F5926F9E358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1F8BAEE-7FCF-4412-BCA5-32A3C2C8E6BE}" type="datetime1">
              <a:rPr lang="en-US"/>
              <a:pPr lvl="0"/>
              <a:t>9/5/2021</a:t>
            </a:fld>
            <a:endParaRPr lang="en-US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2DE8D4C0-0CC7-4867-988C-BB1CC7ED0B0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56B7516A-60E5-4E67-9630-7C12954E23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B3D7933-02F2-4D8F-9EA1-E6EA5D2CD6AE}" type="slidenum"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55644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A701C-3959-43DE-862B-EC4B8C759C4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E2F4F4-693C-4D1A-AEE4-A5305B3CFD89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70B28D-6FAD-46B0-B57B-0E44885646A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101F2BE-4FEA-466D-AAFB-38D198F561CF}" type="datetime1">
              <a:rPr lang="en-US"/>
              <a:pPr lvl="0"/>
              <a:t>9/5/2021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E693A0-68F8-45E3-8189-F614FBCC54B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2FFFF4-0E01-4CA6-B4E3-BD9A22EC5C3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B2A89DE-BEFD-4340-8B80-9B2649EBDE23}" type="slidenum"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57820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52659-A49C-42AB-A475-40B7BDF88C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7332" y="2700863"/>
            <a:ext cx="8596667" cy="1826578"/>
          </a:xfrm>
        </p:spPr>
        <p:txBody>
          <a:bodyPr anchor="b"/>
          <a:lstStyle>
            <a:lvl1pPr>
              <a:defRPr sz="4000"/>
            </a:lvl1pPr>
          </a:lstStyle>
          <a:p>
            <a:pPr lvl="0"/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38191C-E4B2-4F5C-88BA-3C6D945A89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7332" y="4527450"/>
            <a:ext cx="8596667" cy="860395"/>
          </a:xfrm>
        </p:spPr>
        <p:txBody>
          <a:bodyPr/>
          <a:lstStyle>
            <a:lvl1pPr marL="0" indent="0">
              <a:buNone/>
              <a:defRPr sz="2000">
                <a:solidFill>
                  <a:srgbClr val="7F7F7F"/>
                </a:solidFill>
              </a:defRPr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262CB4-9C65-4112-8A52-3A8CB44A8A6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03F7DFC-9ECC-42AE-8632-32FD59CD8579}" type="datetime1">
              <a:rPr lang="en-US"/>
              <a:pPr lvl="0"/>
              <a:t>9/5/2021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CE709-9EDD-4A16-9CF3-841A6A6B9E1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4F0083-886B-4314-BE62-E6EB6C2337B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47EE72A-A09F-455E-815B-649716780B8A}" type="slidenum"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824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09CF0-678F-459B-A976-75CD249FB82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5804ED-7D7C-43A7-A113-3CFE51757D3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7332" y="2160590"/>
            <a:ext cx="4184038" cy="388076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F29E60-1C82-4040-860D-3CF9D570BBF9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5089971" y="2160590"/>
            <a:ext cx="4184038" cy="388076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9C6845-2D86-4C64-8393-13319FDFBBD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DE94125-4039-4A3E-95FE-98259BA08FD0}" type="datetime1">
              <a:rPr lang="en-US"/>
              <a:pPr lvl="0"/>
              <a:t>9/5/2021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DC39FA-5DA7-4B95-A7F8-8945B92CDFC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E0A1FB-120F-4A6E-9AF2-F8A1D318AAD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38FBD9C-A162-444B-B93F-78035CBE2A72}" type="slidenum"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486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5EBE5-6508-42AD-B120-6B9873526BB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5753FE-BC58-472A-B7F7-1DCA6DE2127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5741" y="2160983"/>
            <a:ext cx="4185620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5B135C-2254-483D-AEBA-6EC55061651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75741" y="2737247"/>
            <a:ext cx="4185620" cy="33041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AD4847-79BF-479D-8D18-30D3D71C541A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5088379" y="2160983"/>
            <a:ext cx="4185620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30CEEE-F7A2-43CC-9375-9AFB0C9C304B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5088379" y="2737247"/>
            <a:ext cx="4185620" cy="33041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554CCB-EE0F-429C-9CC8-9577393B5E1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EF0E1C8-BE98-496F-91E8-ECECF28D7E3E}" type="datetime1">
              <a:rPr lang="en-US"/>
              <a:pPr lvl="0"/>
              <a:t>9/5/2021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5F88DC-7B77-4DA8-AFD6-342A4EEF0D6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85B86B-32E9-45AA-8263-71A74CFE26B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E3639EE-C6C6-4BBF-84C2-2E9C276444A2}" type="slidenum"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983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D5BB1-BD29-4DFE-B7DE-A50CB564349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3C7D83-86D0-4510-B74E-163B7CAE723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94974D1-6611-4CE2-AF13-6FF949E1315D}" type="datetime1">
              <a:rPr lang="en-US"/>
              <a:pPr lvl="0"/>
              <a:t>9/5/2021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07AC14-8D08-40A7-AE15-7F583368818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80E9C8-CF19-426B-ABBB-9742E931D8F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B96657B-C6A4-4B6F-8E64-D288BCCA9E4E}" type="slidenum"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07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0A1D74-97E0-4978-ABAB-C752D0B123C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59E7758-D599-4468-AB37-EA0573816AAE}" type="datetime1">
              <a:rPr lang="en-US"/>
              <a:pPr lvl="0"/>
              <a:t>9/5/2021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6D6B34-6423-42BC-A141-F31630DDC97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EE17F9-6E25-4F28-9944-89412193500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367FF04-8897-4C62-B518-97BA6DB8C36B}" type="slidenum"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626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FBEC4-1E08-4652-A996-81B69884CD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7332" y="1498601"/>
            <a:ext cx="3854525" cy="1278468"/>
          </a:xfrm>
        </p:spPr>
        <p:txBody>
          <a:bodyPr anchor="b"/>
          <a:lstStyle>
            <a:lvl1pPr>
              <a:defRPr sz="2000"/>
            </a:lvl1pPr>
          </a:lstStyle>
          <a:p>
            <a:pPr lvl="0"/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3ED4C-91EC-4A9D-A58F-16776CC8B82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760457" y="514926"/>
            <a:ext cx="4513542" cy="552643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2B5979-6495-4D68-810C-DDE16D1DEF71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77332" y="2777069"/>
            <a:ext cx="3854525" cy="2584451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91C5ED-0F44-4BCD-9CB2-E03299FAA29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F8AB6F4-20BE-4992-B7C0-F4CE7A86C455}" type="datetime1">
              <a:rPr lang="en-US"/>
              <a:pPr lvl="0"/>
              <a:t>9/5/2021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7B4B3B-9B76-496A-A6D1-4922763C53F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35E0B4-5C7B-4B33-B8AB-7F4BCDAA90B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9963143-41C8-4975-90AF-4FC9A9792042}" type="slidenum"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095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56E87-55F0-417C-B7A3-28073D0DC82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7332" y="4800600"/>
            <a:ext cx="8596667" cy="566735"/>
          </a:xfrm>
        </p:spPr>
        <p:txBody>
          <a:bodyPr anchor="b"/>
          <a:lstStyle>
            <a:lvl1pPr>
              <a:defRPr sz="2400"/>
            </a:lvl1pPr>
          </a:lstStyle>
          <a:p>
            <a:pPr lvl="0"/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B48325-9736-478E-993F-5B4057B83889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677332" y="609603"/>
            <a:ext cx="8596667" cy="3845719"/>
          </a:xfrm>
        </p:spPr>
        <p:txBody>
          <a:bodyPr anchorCtr="1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it-IT"/>
              <a:t>Fare clic sull'icona per inserire un'immagine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492BFE-7EBF-407B-8218-E39D339F8DF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77332" y="5367335"/>
            <a:ext cx="8596667" cy="674022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705C8B-7024-4585-8290-B297E171B28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2EDD331-90C6-402C-9BF9-7309B12B12FE}" type="datetime1">
              <a:rPr lang="en-US"/>
              <a:pPr lvl="0"/>
              <a:t>9/5/2021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35675-B1D0-4CE8-9417-2071FA71E28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028188-7E20-4B55-A59C-19E77F74766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8471C70-6680-496E-BFC6-587B79375441}" type="slidenum"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103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91C77-EA97-44DC-AD2D-CCC6AB7FBA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7332" y="609603"/>
            <a:ext cx="8596667" cy="3403597"/>
          </a:xfrm>
        </p:spPr>
        <p:txBody>
          <a:bodyPr anchor="ctr"/>
          <a:lstStyle>
            <a:lvl1pPr>
              <a:defRPr sz="4400"/>
            </a:lvl1pPr>
          </a:lstStyle>
          <a:p>
            <a:pPr lvl="0"/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2D55CC-02F0-40C7-B789-59094FAFAE9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7332" y="4470401"/>
            <a:ext cx="8596667" cy="1570957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889969-6A14-4779-BE13-2B36FACE46D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D86D9FB-7315-402B-92B8-23D9FB3359FF}" type="datetime1">
              <a:rPr lang="en-US"/>
              <a:pPr lvl="0"/>
              <a:t>9/5/2021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E6B3E-5F2B-461F-ADCA-AC4339458CA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2E979A-E016-4B47-BEE2-1262A694C04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C896E70-7EC3-4CCA-B402-FE48B1BEC8B6}" type="slidenum"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747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CE636-7E68-434F-89A6-A6695A5EF5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1334" y="609603"/>
            <a:ext cx="8094131" cy="3022604"/>
          </a:xfrm>
        </p:spPr>
        <p:txBody>
          <a:bodyPr anchor="ctr"/>
          <a:lstStyle>
            <a:lvl1pPr>
              <a:defRPr sz="4400"/>
            </a:lvl1pPr>
          </a:lstStyle>
          <a:p>
            <a:pPr lvl="0"/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B47E93C-798A-4A90-B839-2D2946D2318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66141" y="3632197"/>
            <a:ext cx="7224528" cy="381003"/>
          </a:xfrm>
        </p:spPr>
        <p:txBody>
          <a:bodyPr anchor="ctr">
            <a:noAutofit/>
          </a:bodyPr>
          <a:lstStyle>
            <a:lvl1pPr marL="0" indent="0">
              <a:buNone/>
              <a:defRPr sz="1600">
                <a:solidFill>
                  <a:srgbClr val="7F7F7F"/>
                </a:solidFill>
              </a:defRPr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C296D4E-79BB-45FD-A9DB-33B7DCE0F2B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7332" y="4470401"/>
            <a:ext cx="8596667" cy="1570957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DB78C85-3648-4560-90A5-DD8B6ED1E9C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D4DA6E8-A93F-4895-9656-2A3FC1EA6DA6}" type="datetime1">
              <a:rPr lang="en-US"/>
              <a:pPr lvl="0"/>
              <a:t>9/5/2021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8CED38E-23B8-4986-8E93-90982C413E4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16E79BC-A995-42A2-B5A7-25589822C60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C881670-46EC-4089-9E8B-9E3E9A0C4EC8}" type="slidenum">
              <a:t>‹N›</a:t>
            </a:fld>
            <a:endParaRPr lang="en-US"/>
          </a:p>
        </p:txBody>
      </p:sp>
      <p:sp>
        <p:nvSpPr>
          <p:cNvPr id="8" name="TextBox 19">
            <a:extLst>
              <a:ext uri="{FF2B5EF4-FFF2-40B4-BE49-F238E27FC236}">
                <a16:creationId xmlns:a16="http://schemas.microsoft.com/office/drawing/2014/main" id="{384EC5EF-A388-4B04-B138-B95E31C13C51}"/>
              </a:ext>
            </a:extLst>
          </p:cNvPr>
          <p:cNvSpPr txBox="1"/>
          <p:nvPr/>
        </p:nvSpPr>
        <p:spPr>
          <a:xfrm>
            <a:off x="541873" y="790379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none" spc="0" baseline="0">
                <a:solidFill>
                  <a:srgbClr val="C0E474"/>
                </a:solidFill>
                <a:uFillTx/>
                <a:latin typeface="Arial"/>
              </a:rPr>
              <a:t>“</a:t>
            </a:r>
          </a:p>
        </p:txBody>
      </p:sp>
      <p:sp>
        <p:nvSpPr>
          <p:cNvPr id="9" name="TextBox 21">
            <a:extLst>
              <a:ext uri="{FF2B5EF4-FFF2-40B4-BE49-F238E27FC236}">
                <a16:creationId xmlns:a16="http://schemas.microsoft.com/office/drawing/2014/main" id="{78847D37-306C-41FC-A52C-972F8434729D}"/>
              </a:ext>
            </a:extLst>
          </p:cNvPr>
          <p:cNvSpPr txBox="1"/>
          <p:nvPr/>
        </p:nvSpPr>
        <p:spPr>
          <a:xfrm>
            <a:off x="8893015" y="2886559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none" spc="0" baseline="0">
                <a:solidFill>
                  <a:srgbClr val="C0E474"/>
                </a:solidFill>
                <a:uFillTx/>
                <a:latin typeface="Arial"/>
              </a:rPr>
              <a:t>”</a:t>
            </a:r>
            <a:endParaRPr lang="en-US" sz="1800" b="0" i="0" u="none" strike="noStrike" kern="1200" cap="none" spc="0" baseline="0">
              <a:solidFill>
                <a:srgbClr val="C0E474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512027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7F852-A1D2-4775-8BBD-7BBB254044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7332" y="1931990"/>
            <a:ext cx="8596667" cy="2595460"/>
          </a:xfrm>
        </p:spPr>
        <p:txBody>
          <a:bodyPr anchor="b"/>
          <a:lstStyle>
            <a:lvl1pPr>
              <a:defRPr sz="4400"/>
            </a:lvl1pPr>
          </a:lstStyle>
          <a:p>
            <a:pPr lvl="0"/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E110DB-BB2A-48F1-9333-26FA05BD0AF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7332" y="4527450"/>
            <a:ext cx="8596667" cy="151391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8A289-01B0-460C-8E72-83B7DC82B37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3383D38-A543-4E08-8B6A-3F57787E200E}" type="datetime1">
              <a:rPr lang="en-US"/>
              <a:pPr lvl="0"/>
              <a:t>9/5/2021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B2CB5B-74F5-4655-977A-7C92035972D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195CC5-CB81-4C27-AD2B-B1375AE150E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96FD658-EEB2-4FDA-8459-F09AA23454F4}" type="slidenum"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7738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C9B47-D93A-4294-9415-0505C980DD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1334" y="609603"/>
            <a:ext cx="8094131" cy="3022604"/>
          </a:xfrm>
        </p:spPr>
        <p:txBody>
          <a:bodyPr anchor="ctr"/>
          <a:lstStyle>
            <a:lvl1pPr>
              <a:defRPr sz="4400"/>
            </a:lvl1pPr>
          </a:lstStyle>
          <a:p>
            <a:pPr lvl="0"/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9DF9B8F1-E18F-4AF0-9D11-8F6964A9886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7332" y="4013201"/>
            <a:ext cx="8596667" cy="514249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0666178-AE49-4055-8BEE-3BBA2FA2EF8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7332" y="4527450"/>
            <a:ext cx="8596667" cy="1513917"/>
          </a:xfrm>
        </p:spPr>
        <p:txBody>
          <a:bodyPr/>
          <a:lstStyle>
            <a:lvl1pPr marL="0" indent="0">
              <a:buNone/>
              <a:defRPr>
                <a:solidFill>
                  <a:srgbClr val="7F7F7F"/>
                </a:solidFill>
              </a:defRPr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47884C1-4ECF-43C4-A6ED-A8C302C18E5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9015A23-27BD-4B90-9DA2-DEA4697ED738}" type="datetime1">
              <a:rPr lang="en-US"/>
              <a:pPr lvl="0"/>
              <a:t>9/5/2021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86EDD9F-1D78-4D42-A8C5-772B0D19188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FF876B-CCA8-4C89-8CED-280248FA70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256EAB0-CD8E-4765-8D3E-4D289DAC3CAE}" type="slidenum">
              <a:t>‹N›</a:t>
            </a:fld>
            <a:endParaRPr lang="en-US"/>
          </a:p>
        </p:txBody>
      </p:sp>
      <p:sp>
        <p:nvSpPr>
          <p:cNvPr id="8" name="TextBox 23">
            <a:extLst>
              <a:ext uri="{FF2B5EF4-FFF2-40B4-BE49-F238E27FC236}">
                <a16:creationId xmlns:a16="http://schemas.microsoft.com/office/drawing/2014/main" id="{25A4BA95-BF37-4E83-A653-F3550C2A7067}"/>
              </a:ext>
            </a:extLst>
          </p:cNvPr>
          <p:cNvSpPr txBox="1"/>
          <p:nvPr/>
        </p:nvSpPr>
        <p:spPr>
          <a:xfrm>
            <a:off x="541873" y="790379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none" spc="0" baseline="0">
                <a:solidFill>
                  <a:srgbClr val="C0E474"/>
                </a:solidFill>
                <a:uFillTx/>
                <a:latin typeface="Arial"/>
              </a:rPr>
              <a:t>“</a:t>
            </a:r>
          </a:p>
        </p:txBody>
      </p:sp>
      <p:sp>
        <p:nvSpPr>
          <p:cNvPr id="9" name="TextBox 24">
            <a:extLst>
              <a:ext uri="{FF2B5EF4-FFF2-40B4-BE49-F238E27FC236}">
                <a16:creationId xmlns:a16="http://schemas.microsoft.com/office/drawing/2014/main" id="{07CA44BB-6CD9-408F-91AC-B2CF648FE00C}"/>
              </a:ext>
            </a:extLst>
          </p:cNvPr>
          <p:cNvSpPr txBox="1"/>
          <p:nvPr/>
        </p:nvSpPr>
        <p:spPr>
          <a:xfrm>
            <a:off x="8893015" y="2886559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none" spc="0" baseline="0">
                <a:solidFill>
                  <a:srgbClr val="C0E474"/>
                </a:solidFill>
                <a:uFillTx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867983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8D61-53E8-4077-ABA0-9FA773DD86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5800" y="609603"/>
            <a:ext cx="8588200" cy="3022604"/>
          </a:xfrm>
        </p:spPr>
        <p:txBody>
          <a:bodyPr anchor="ctr"/>
          <a:lstStyle>
            <a:lvl1pPr>
              <a:defRPr sz="4400"/>
            </a:lvl1pPr>
          </a:lstStyle>
          <a:p>
            <a:pPr lvl="0"/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CBE74F44-74B0-4CD9-A2E8-07092F6C356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7332" y="4013201"/>
            <a:ext cx="8596667" cy="514249"/>
          </a:xfrm>
        </p:spPr>
        <p:txBody>
          <a:bodyPr anchor="b">
            <a:noAutofit/>
          </a:bodyPr>
          <a:lstStyle>
            <a:lvl1pPr marL="0" indent="0">
              <a:buNone/>
              <a:defRPr sz="2400">
                <a:solidFill>
                  <a:srgbClr val="90C226"/>
                </a:solidFill>
              </a:defRPr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12D7ACD-5778-4468-9538-628845C1F7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7332" y="4527450"/>
            <a:ext cx="8596667" cy="1513917"/>
          </a:xfrm>
        </p:spPr>
        <p:txBody>
          <a:bodyPr/>
          <a:lstStyle>
            <a:lvl1pPr marL="0" indent="0">
              <a:buNone/>
              <a:defRPr>
                <a:solidFill>
                  <a:srgbClr val="7F7F7F"/>
                </a:solidFill>
              </a:defRPr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609172E-C37F-4E6F-A880-98DA619C8F9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CDD5E09-6383-4B58-BA00-0FB05A406806}" type="datetime1">
              <a:rPr lang="en-US"/>
              <a:pPr lvl="0"/>
              <a:t>9/5/2021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2E0C2FB-AB0B-43C1-9CF5-D5B6F096221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6F2B41C-897C-4CEE-9B8B-1594E2E7DC3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785CFA2-D3C6-4C79-9F06-D2A7BCEC97A2}" type="slidenum"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4909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97F5C-74E4-477E-A59A-7DFF13AFB83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325FF7-D471-4854-A27B-0EF675DCA767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A9E07-418D-47DB-98A4-D7905636FEF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0E0DB64-7475-422D-B4F7-F6545FF822BA}" type="datetime1">
              <a:rPr lang="en-US"/>
              <a:pPr lvl="0"/>
              <a:t>9/5/2021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4458AE-18A4-412F-899E-1576277F3F3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DC75B1-DDB2-46D1-AEBE-D98D84887CE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D12B689-40FD-493E-A5E6-75B51218890D}" type="slidenum"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247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7676C4-3758-4E88-8736-E6E4C47B5526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7967670" y="609603"/>
            <a:ext cx="1304739" cy="5251454"/>
          </a:xfrm>
        </p:spPr>
        <p:txBody>
          <a:bodyPr vert="eaVert" anchor="ctr"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4A5FE5-E620-4869-B37F-5357B2066BD7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677332" y="609603"/>
            <a:ext cx="7060146" cy="525145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F5796-7536-4319-B628-F9B2C63AF36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0E0BE7E-B885-4050-A5C4-66D7377709F7}" type="datetime1">
              <a:rPr lang="en-US"/>
              <a:pPr lvl="0"/>
              <a:t>9/5/2021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9CDEE6-811A-476E-A6AE-5DA277B0795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E4B20E-C6BE-419E-BBF7-3262BFB4C37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93E087A-6593-495D-A860-9604A0128510}" type="slidenum"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363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>
            <a:extLst>
              <a:ext uri="{FF2B5EF4-FFF2-40B4-BE49-F238E27FC236}">
                <a16:creationId xmlns:a16="http://schemas.microsoft.com/office/drawing/2014/main" id="{A7EFD466-A5DE-445B-A89A-FB764917AD4D}"/>
              </a:ext>
            </a:extLst>
          </p:cNvPr>
          <p:cNvGrpSpPr/>
          <p:nvPr/>
        </p:nvGrpSpPr>
        <p:grpSpPr>
          <a:xfrm>
            <a:off x="0" y="-8467"/>
            <a:ext cx="12192005" cy="6866467"/>
            <a:chOff x="0" y="-8467"/>
            <a:chExt cx="12192005" cy="6866467"/>
          </a:xfrm>
        </p:grpSpPr>
        <p:cxnSp>
          <p:nvCxnSpPr>
            <p:cNvPr id="3" name="Straight Connector 19">
              <a:extLst>
                <a:ext uri="{FF2B5EF4-FFF2-40B4-BE49-F238E27FC236}">
                  <a16:creationId xmlns:a16="http://schemas.microsoft.com/office/drawing/2014/main" id="{21A341E0-78F8-43A8-A2D4-7C209C3D446A}"/>
                </a:ext>
              </a:extLst>
            </p:cNvPr>
            <p:cNvCxnSpPr/>
            <p:nvPr/>
          </p:nvCxnSpPr>
          <p:spPr>
            <a:xfrm>
              <a:off x="9371008" y="0"/>
              <a:ext cx="1219207" cy="6858000"/>
            </a:xfrm>
            <a:prstGeom prst="straightConnector1">
              <a:avLst/>
            </a:prstGeom>
            <a:noFill/>
            <a:ln w="9528" cap="rnd">
              <a:solidFill>
                <a:srgbClr val="BFBFBF"/>
              </a:solidFill>
              <a:prstDash val="solid"/>
              <a:miter/>
            </a:ln>
          </p:spPr>
        </p:cxnSp>
        <p:cxnSp>
          <p:nvCxnSpPr>
            <p:cNvPr id="4" name="Straight Connector 20">
              <a:extLst>
                <a:ext uri="{FF2B5EF4-FFF2-40B4-BE49-F238E27FC236}">
                  <a16:creationId xmlns:a16="http://schemas.microsoft.com/office/drawing/2014/main" id="{35D7B22F-5DCF-4520-9E8B-3AA57B832735}"/>
                </a:ext>
              </a:extLst>
            </p:cNvPr>
            <p:cNvCxnSpPr/>
            <p:nvPr/>
          </p:nvCxnSpPr>
          <p:spPr>
            <a:xfrm flipH="1">
              <a:off x="7425266" y="3681410"/>
              <a:ext cx="4763557" cy="3176590"/>
            </a:xfrm>
            <a:prstGeom prst="straightConnector1">
              <a:avLst/>
            </a:prstGeom>
            <a:noFill/>
            <a:ln w="9528" cap="rnd">
              <a:solidFill>
                <a:srgbClr val="D9D9D9"/>
              </a:solidFill>
              <a:prstDash val="solid"/>
              <a:miter/>
            </a:ln>
          </p:spPr>
        </p:cxnSp>
        <p:sp>
          <p:nvSpPr>
            <p:cNvPr id="5" name="Rectangle 23">
              <a:extLst>
                <a:ext uri="{FF2B5EF4-FFF2-40B4-BE49-F238E27FC236}">
                  <a16:creationId xmlns:a16="http://schemas.microsoft.com/office/drawing/2014/main" id="{F8D5E108-7451-42AD-9C3D-C3651592AA6C}"/>
                </a:ext>
              </a:extLst>
            </p:cNvPr>
            <p:cNvSpPr/>
            <p:nvPr/>
          </p:nvSpPr>
          <p:spPr>
            <a:xfrm>
              <a:off x="9181472" y="-8467"/>
              <a:ext cx="3007351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007349"/>
                <a:gd name="f4" fmla="val 6866467"/>
                <a:gd name="f5" fmla="val 2045532"/>
                <a:gd name="f6" fmla="*/ f0 1 3007349"/>
                <a:gd name="f7" fmla="*/ f1 1 6866467"/>
                <a:gd name="f8" fmla="+- f4 0 f2"/>
                <a:gd name="f9" fmla="+- f3 0 f2"/>
                <a:gd name="f10" fmla="*/ f9 1 3007349"/>
                <a:gd name="f11" fmla="*/ f8 1 6866467"/>
                <a:gd name="f12" fmla="*/ f2 1 f10"/>
                <a:gd name="f13" fmla="*/ f3 1 f10"/>
                <a:gd name="f14" fmla="*/ f2 1 f11"/>
                <a:gd name="f15" fmla="*/ f4 1 f11"/>
                <a:gd name="f16" fmla="*/ f12 f6 1"/>
                <a:gd name="f17" fmla="*/ f13 f6 1"/>
                <a:gd name="f18" fmla="*/ f15 f7 1"/>
                <a:gd name="f19" fmla="*/ f14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3007349" h="6866467">
                  <a:moveTo>
                    <a:pt x="f5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90C226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it-I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6" name="Rectangle 25">
              <a:extLst>
                <a:ext uri="{FF2B5EF4-FFF2-40B4-BE49-F238E27FC236}">
                  <a16:creationId xmlns:a16="http://schemas.microsoft.com/office/drawing/2014/main" id="{7CD2A7D0-D6E0-48B6-8239-B6FB80A35F51}"/>
                </a:ext>
              </a:extLst>
            </p:cNvPr>
            <p:cNvSpPr/>
            <p:nvPr/>
          </p:nvSpPr>
          <p:spPr>
            <a:xfrm>
              <a:off x="9603440" y="-8467"/>
              <a:ext cx="2588556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573311"/>
                <a:gd name="f4" fmla="val 6866467"/>
                <a:gd name="f5" fmla="val 1202336"/>
                <a:gd name="f6" fmla="*/ f0 1 2573311"/>
                <a:gd name="f7" fmla="*/ f1 1 6866467"/>
                <a:gd name="f8" fmla="+- f4 0 f2"/>
                <a:gd name="f9" fmla="+- f3 0 f2"/>
                <a:gd name="f10" fmla="*/ f9 1 2573311"/>
                <a:gd name="f11" fmla="*/ f8 1 6866467"/>
                <a:gd name="f12" fmla="*/ f2 1 f10"/>
                <a:gd name="f13" fmla="*/ f3 1 f10"/>
                <a:gd name="f14" fmla="*/ f2 1 f11"/>
                <a:gd name="f15" fmla="*/ f4 1 f11"/>
                <a:gd name="f16" fmla="*/ f12 f6 1"/>
                <a:gd name="f17" fmla="*/ f13 f6 1"/>
                <a:gd name="f18" fmla="*/ f15 f7 1"/>
                <a:gd name="f19" fmla="*/ f14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2573311" h="6866467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5" y="f4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90C226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it-I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7" name="Isosceles Triangle 23">
              <a:extLst>
                <a:ext uri="{FF2B5EF4-FFF2-40B4-BE49-F238E27FC236}">
                  <a16:creationId xmlns:a16="http://schemas.microsoft.com/office/drawing/2014/main" id="{CD397FCB-A3F8-4C33-885A-BD31968539C9}"/>
                </a:ext>
              </a:extLst>
            </p:cNvPr>
            <p:cNvSpPr/>
            <p:nvPr/>
          </p:nvSpPr>
          <p:spPr>
            <a:xfrm>
              <a:off x="8932334" y="3047996"/>
              <a:ext cx="3259671" cy="381000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val 100000"/>
                <a:gd name="f8" fmla="+- 0 0 -360"/>
                <a:gd name="f9" fmla="+- 0 0 -270"/>
                <a:gd name="f10" fmla="+- 0 0 -180"/>
                <a:gd name="f11" fmla="+- 0 0 -90"/>
                <a:gd name="f12" fmla="abs f3"/>
                <a:gd name="f13" fmla="abs f4"/>
                <a:gd name="f14" fmla="abs f5"/>
                <a:gd name="f15" fmla="*/ f8 f0 1"/>
                <a:gd name="f16" fmla="*/ f9 f0 1"/>
                <a:gd name="f17" fmla="*/ f10 f0 1"/>
                <a:gd name="f18" fmla="*/ f11 f0 1"/>
                <a:gd name="f19" fmla="?: f12 f3 1"/>
                <a:gd name="f20" fmla="?: f13 f4 1"/>
                <a:gd name="f21" fmla="?: f14 f5 1"/>
                <a:gd name="f22" fmla="*/ f15 1 f2"/>
                <a:gd name="f23" fmla="*/ f16 1 f2"/>
                <a:gd name="f24" fmla="*/ f17 1 f2"/>
                <a:gd name="f25" fmla="*/ f18 1 f2"/>
                <a:gd name="f26" fmla="*/ f19 1 21600"/>
                <a:gd name="f27" fmla="*/ f20 1 21600"/>
                <a:gd name="f28" fmla="*/ 21600 f19 1"/>
                <a:gd name="f29" fmla="*/ 21600 f20 1"/>
                <a:gd name="f30" fmla="+- f22 0 f1"/>
                <a:gd name="f31" fmla="+- f23 0 f1"/>
                <a:gd name="f32" fmla="+- f24 0 f1"/>
                <a:gd name="f33" fmla="+- f25 0 f1"/>
                <a:gd name="f34" fmla="min f27 f26"/>
                <a:gd name="f35" fmla="*/ f28 1 f21"/>
                <a:gd name="f36" fmla="*/ f29 1 f21"/>
                <a:gd name="f37" fmla="val f35"/>
                <a:gd name="f38" fmla="val f36"/>
                <a:gd name="f39" fmla="*/ f6 f34 1"/>
                <a:gd name="f40" fmla="+- f38 0 f6"/>
                <a:gd name="f41" fmla="+- f37 0 f6"/>
                <a:gd name="f42" fmla="*/ f38 f34 1"/>
                <a:gd name="f43" fmla="*/ f37 f34 1"/>
                <a:gd name="f44" fmla="*/ f40 1 2"/>
                <a:gd name="f45" fmla="*/ f41 1 2"/>
                <a:gd name="f46" fmla="*/ f41 f7 1"/>
                <a:gd name="f47" fmla="+- f6 f44 0"/>
                <a:gd name="f48" fmla="*/ f46 1 200000"/>
                <a:gd name="f49" fmla="*/ f46 1 100000"/>
                <a:gd name="f50" fmla="+- f48 f45 0"/>
                <a:gd name="f51" fmla="*/ f48 f34 1"/>
                <a:gd name="f52" fmla="*/ f47 f34 1"/>
                <a:gd name="f53" fmla="*/ f49 f34 1"/>
                <a:gd name="f54" fmla="*/ f50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3" y="f39"/>
                </a:cxn>
                <a:cxn ang="f31">
                  <a:pos x="f51" y="f52"/>
                </a:cxn>
                <a:cxn ang="f32">
                  <a:pos x="f39" y="f42"/>
                </a:cxn>
                <a:cxn ang="f32">
                  <a:pos x="f53" y="f42"/>
                </a:cxn>
                <a:cxn ang="f32">
                  <a:pos x="f43" y="f42"/>
                </a:cxn>
                <a:cxn ang="f33">
                  <a:pos x="f54" y="f52"/>
                </a:cxn>
              </a:cxnLst>
              <a:rect l="f51" t="f52" r="f54" b="f42"/>
              <a:pathLst>
                <a:path>
                  <a:moveTo>
                    <a:pt x="f39" y="f42"/>
                  </a:moveTo>
                  <a:lnTo>
                    <a:pt x="f53" y="f39"/>
                  </a:lnTo>
                  <a:lnTo>
                    <a:pt x="f43" y="f42"/>
                  </a:lnTo>
                  <a:close/>
                </a:path>
              </a:pathLst>
            </a:custGeom>
            <a:solidFill>
              <a:srgbClr val="54A021">
                <a:alpha val="72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it-I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8" name="Rectangle 27">
              <a:extLst>
                <a:ext uri="{FF2B5EF4-FFF2-40B4-BE49-F238E27FC236}">
                  <a16:creationId xmlns:a16="http://schemas.microsoft.com/office/drawing/2014/main" id="{90520C7C-7DB8-43E7-87BA-428F501D66CA}"/>
                </a:ext>
              </a:extLst>
            </p:cNvPr>
            <p:cNvSpPr/>
            <p:nvPr/>
          </p:nvSpPr>
          <p:spPr>
            <a:xfrm>
              <a:off x="9334496" y="-8467"/>
              <a:ext cx="2854327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858013"/>
                <a:gd name="f4" fmla="val 6866467"/>
                <a:gd name="f5" fmla="val 2473942"/>
                <a:gd name="f6" fmla="*/ f0 1 2858013"/>
                <a:gd name="f7" fmla="*/ f1 1 6866467"/>
                <a:gd name="f8" fmla="+- f4 0 f2"/>
                <a:gd name="f9" fmla="+- f3 0 f2"/>
                <a:gd name="f10" fmla="*/ f9 1 2858013"/>
                <a:gd name="f11" fmla="*/ f8 1 6866467"/>
                <a:gd name="f12" fmla="*/ f2 1 f10"/>
                <a:gd name="f13" fmla="*/ f3 1 f10"/>
                <a:gd name="f14" fmla="*/ f2 1 f11"/>
                <a:gd name="f15" fmla="*/ f4 1 f11"/>
                <a:gd name="f16" fmla="*/ f12 f6 1"/>
                <a:gd name="f17" fmla="*/ f13 f6 1"/>
                <a:gd name="f18" fmla="*/ f15 f7 1"/>
                <a:gd name="f19" fmla="*/ f14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2858013" h="6866467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5" y="f4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it-I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9" name="Rectangle 28">
              <a:extLst>
                <a:ext uri="{FF2B5EF4-FFF2-40B4-BE49-F238E27FC236}">
                  <a16:creationId xmlns:a16="http://schemas.microsoft.com/office/drawing/2014/main" id="{5530E499-6C1F-4755-8307-4C507E7376D0}"/>
                </a:ext>
              </a:extLst>
            </p:cNvPr>
            <p:cNvSpPr/>
            <p:nvPr/>
          </p:nvSpPr>
          <p:spPr>
            <a:xfrm>
              <a:off x="10898733" y="-8467"/>
              <a:ext cx="1290090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90094"/>
                <a:gd name="f4" fmla="val 6858000"/>
                <a:gd name="f5" fmla="val 1019735"/>
                <a:gd name="f6" fmla="*/ f0 1 1290094"/>
                <a:gd name="f7" fmla="*/ f1 1 6858000"/>
                <a:gd name="f8" fmla="+- f4 0 f2"/>
                <a:gd name="f9" fmla="+- f3 0 f2"/>
                <a:gd name="f10" fmla="*/ f9 1 1290094"/>
                <a:gd name="f11" fmla="*/ f8 1 6858000"/>
                <a:gd name="f12" fmla="*/ f2 1 f10"/>
                <a:gd name="f13" fmla="*/ f3 1 f10"/>
                <a:gd name="f14" fmla="*/ f2 1 f11"/>
                <a:gd name="f15" fmla="*/ f4 1 f11"/>
                <a:gd name="f16" fmla="*/ f12 f6 1"/>
                <a:gd name="f17" fmla="*/ f13 f6 1"/>
                <a:gd name="f18" fmla="*/ f15 f7 1"/>
                <a:gd name="f19" fmla="*/ f14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1290094" h="6858000">
                  <a:moveTo>
                    <a:pt x="f5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it-I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0" name="Rectangle 29">
              <a:extLst>
                <a:ext uri="{FF2B5EF4-FFF2-40B4-BE49-F238E27FC236}">
                  <a16:creationId xmlns:a16="http://schemas.microsoft.com/office/drawing/2014/main" id="{DD3FA4EA-5209-41A3-BE1F-AA5E09C8E665}"/>
                </a:ext>
              </a:extLst>
            </p:cNvPr>
            <p:cNvSpPr/>
            <p:nvPr/>
          </p:nvSpPr>
          <p:spPr>
            <a:xfrm>
              <a:off x="10938994" y="-8467"/>
              <a:ext cx="1249829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49825"/>
                <a:gd name="f4" fmla="val 6858000"/>
                <a:gd name="f5" fmla="val 1109382"/>
                <a:gd name="f6" fmla="*/ f0 1 1249825"/>
                <a:gd name="f7" fmla="*/ f1 1 6858000"/>
                <a:gd name="f8" fmla="+- f4 0 f2"/>
                <a:gd name="f9" fmla="+- f3 0 f2"/>
                <a:gd name="f10" fmla="*/ f9 1 1249825"/>
                <a:gd name="f11" fmla="*/ f8 1 6858000"/>
                <a:gd name="f12" fmla="*/ f2 1 f10"/>
                <a:gd name="f13" fmla="*/ f3 1 f10"/>
                <a:gd name="f14" fmla="*/ f2 1 f11"/>
                <a:gd name="f15" fmla="*/ f4 1 f11"/>
                <a:gd name="f16" fmla="*/ f12 f6 1"/>
                <a:gd name="f17" fmla="*/ f13 f6 1"/>
                <a:gd name="f18" fmla="*/ f15 f7 1"/>
                <a:gd name="f19" fmla="*/ f14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1249825" h="6858000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5" y="f4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90C226">
                <a:alpha val="65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it-I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1" name="Isosceles Triangle 27">
              <a:extLst>
                <a:ext uri="{FF2B5EF4-FFF2-40B4-BE49-F238E27FC236}">
                  <a16:creationId xmlns:a16="http://schemas.microsoft.com/office/drawing/2014/main" id="{72A032F8-B23D-4F22-A0E9-14544A9E8758}"/>
                </a:ext>
              </a:extLst>
            </p:cNvPr>
            <p:cNvSpPr/>
            <p:nvPr/>
          </p:nvSpPr>
          <p:spPr>
            <a:xfrm>
              <a:off x="10371664" y="3589870"/>
              <a:ext cx="1817159" cy="326812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val 100000"/>
                <a:gd name="f8" fmla="+- 0 0 -360"/>
                <a:gd name="f9" fmla="+- 0 0 -270"/>
                <a:gd name="f10" fmla="+- 0 0 -180"/>
                <a:gd name="f11" fmla="+- 0 0 -90"/>
                <a:gd name="f12" fmla="abs f3"/>
                <a:gd name="f13" fmla="abs f4"/>
                <a:gd name="f14" fmla="abs f5"/>
                <a:gd name="f15" fmla="*/ f8 f0 1"/>
                <a:gd name="f16" fmla="*/ f9 f0 1"/>
                <a:gd name="f17" fmla="*/ f10 f0 1"/>
                <a:gd name="f18" fmla="*/ f11 f0 1"/>
                <a:gd name="f19" fmla="?: f12 f3 1"/>
                <a:gd name="f20" fmla="?: f13 f4 1"/>
                <a:gd name="f21" fmla="?: f14 f5 1"/>
                <a:gd name="f22" fmla="*/ f15 1 f2"/>
                <a:gd name="f23" fmla="*/ f16 1 f2"/>
                <a:gd name="f24" fmla="*/ f17 1 f2"/>
                <a:gd name="f25" fmla="*/ f18 1 f2"/>
                <a:gd name="f26" fmla="*/ f19 1 21600"/>
                <a:gd name="f27" fmla="*/ f20 1 21600"/>
                <a:gd name="f28" fmla="*/ 21600 f19 1"/>
                <a:gd name="f29" fmla="*/ 21600 f20 1"/>
                <a:gd name="f30" fmla="+- f22 0 f1"/>
                <a:gd name="f31" fmla="+- f23 0 f1"/>
                <a:gd name="f32" fmla="+- f24 0 f1"/>
                <a:gd name="f33" fmla="+- f25 0 f1"/>
                <a:gd name="f34" fmla="min f27 f26"/>
                <a:gd name="f35" fmla="*/ f28 1 f21"/>
                <a:gd name="f36" fmla="*/ f29 1 f21"/>
                <a:gd name="f37" fmla="val f35"/>
                <a:gd name="f38" fmla="val f36"/>
                <a:gd name="f39" fmla="*/ f6 f34 1"/>
                <a:gd name="f40" fmla="+- f38 0 f6"/>
                <a:gd name="f41" fmla="+- f37 0 f6"/>
                <a:gd name="f42" fmla="*/ f38 f34 1"/>
                <a:gd name="f43" fmla="*/ f37 f34 1"/>
                <a:gd name="f44" fmla="*/ f40 1 2"/>
                <a:gd name="f45" fmla="*/ f41 1 2"/>
                <a:gd name="f46" fmla="*/ f41 f7 1"/>
                <a:gd name="f47" fmla="+- f6 f44 0"/>
                <a:gd name="f48" fmla="*/ f46 1 200000"/>
                <a:gd name="f49" fmla="*/ f46 1 100000"/>
                <a:gd name="f50" fmla="+- f48 f45 0"/>
                <a:gd name="f51" fmla="*/ f48 f34 1"/>
                <a:gd name="f52" fmla="*/ f47 f34 1"/>
                <a:gd name="f53" fmla="*/ f49 f34 1"/>
                <a:gd name="f54" fmla="*/ f50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3" y="f39"/>
                </a:cxn>
                <a:cxn ang="f31">
                  <a:pos x="f51" y="f52"/>
                </a:cxn>
                <a:cxn ang="f32">
                  <a:pos x="f39" y="f42"/>
                </a:cxn>
                <a:cxn ang="f32">
                  <a:pos x="f53" y="f42"/>
                </a:cxn>
                <a:cxn ang="f32">
                  <a:pos x="f43" y="f42"/>
                </a:cxn>
                <a:cxn ang="f33">
                  <a:pos x="f54" y="f52"/>
                </a:cxn>
              </a:cxnLst>
              <a:rect l="f51" t="f52" r="f54" b="f42"/>
              <a:pathLst>
                <a:path>
                  <a:moveTo>
                    <a:pt x="f39" y="f42"/>
                  </a:moveTo>
                  <a:lnTo>
                    <a:pt x="f53" y="f39"/>
                  </a:lnTo>
                  <a:lnTo>
                    <a:pt x="f43" y="f42"/>
                  </a:lnTo>
                  <a:close/>
                </a:path>
              </a:pathLst>
            </a:custGeom>
            <a:solidFill>
              <a:srgbClr val="90C226">
                <a:alpha val="8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it-I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2" name="Isosceles Triangle 28">
              <a:extLst>
                <a:ext uri="{FF2B5EF4-FFF2-40B4-BE49-F238E27FC236}">
                  <a16:creationId xmlns:a16="http://schemas.microsoft.com/office/drawing/2014/main" id="{541A893B-1387-46F6-949C-3CC733D56079}"/>
                </a:ext>
              </a:extLst>
            </p:cNvPr>
            <p:cNvSpPr/>
            <p:nvPr/>
          </p:nvSpPr>
          <p:spPr>
            <a:xfrm>
              <a:off x="0" y="4013201"/>
              <a:ext cx="448732" cy="284479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360"/>
                <a:gd name="f8" fmla="+- 0 0 -270"/>
                <a:gd name="f9" fmla="+- 0 0 -180"/>
                <a:gd name="f10" fmla="+- 0 0 -90"/>
                <a:gd name="f11" fmla="abs f3"/>
                <a:gd name="f12" fmla="abs f4"/>
                <a:gd name="f13" fmla="abs f5"/>
                <a:gd name="f14" fmla="*/ f7 f0 1"/>
                <a:gd name="f15" fmla="*/ f8 f0 1"/>
                <a:gd name="f16" fmla="*/ f9 f0 1"/>
                <a:gd name="f17" fmla="*/ f10 f0 1"/>
                <a:gd name="f18" fmla="?: f11 f3 1"/>
                <a:gd name="f19" fmla="?: f12 f4 1"/>
                <a:gd name="f20" fmla="?: f13 f5 1"/>
                <a:gd name="f21" fmla="*/ f14 1 f2"/>
                <a:gd name="f22" fmla="*/ f15 1 f2"/>
                <a:gd name="f23" fmla="*/ f16 1 f2"/>
                <a:gd name="f24" fmla="*/ f17 1 f2"/>
                <a:gd name="f25" fmla="*/ f18 1 21600"/>
                <a:gd name="f26" fmla="*/ f19 1 21600"/>
                <a:gd name="f27" fmla="*/ 21600 f18 1"/>
                <a:gd name="f28" fmla="*/ 21600 f19 1"/>
                <a:gd name="f29" fmla="+- f21 0 f1"/>
                <a:gd name="f30" fmla="+- f22 0 f1"/>
                <a:gd name="f31" fmla="+- f23 0 f1"/>
                <a:gd name="f32" fmla="+- f24 0 f1"/>
                <a:gd name="f33" fmla="min f26 f25"/>
                <a:gd name="f34" fmla="*/ f27 1 f20"/>
                <a:gd name="f35" fmla="*/ f28 1 f20"/>
                <a:gd name="f36" fmla="val f34"/>
                <a:gd name="f37" fmla="val f35"/>
                <a:gd name="f38" fmla="*/ f6 f33 1"/>
                <a:gd name="f39" fmla="+- f37 0 f6"/>
                <a:gd name="f40" fmla="+- f36 0 f6"/>
                <a:gd name="f41" fmla="*/ f37 f33 1"/>
                <a:gd name="f42" fmla="*/ f36 f33 1"/>
                <a:gd name="f43" fmla="*/ f39 1 2"/>
                <a:gd name="f44" fmla="*/ f40 1 2"/>
                <a:gd name="f45" fmla="*/ f40 f6 1"/>
                <a:gd name="f46" fmla="+- f6 f43 0"/>
                <a:gd name="f47" fmla="*/ f45 1 200000"/>
                <a:gd name="f48" fmla="*/ f45 1 100000"/>
                <a:gd name="f49" fmla="+- f47 f44 0"/>
                <a:gd name="f50" fmla="*/ f47 f33 1"/>
                <a:gd name="f51" fmla="*/ f46 f33 1"/>
                <a:gd name="f52" fmla="*/ f48 f33 1"/>
                <a:gd name="f53" fmla="*/ f49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52" y="f38"/>
                </a:cxn>
                <a:cxn ang="f30">
                  <a:pos x="f50" y="f51"/>
                </a:cxn>
                <a:cxn ang="f31">
                  <a:pos x="f38" y="f41"/>
                </a:cxn>
                <a:cxn ang="f31">
                  <a:pos x="f52" y="f41"/>
                </a:cxn>
                <a:cxn ang="f31">
                  <a:pos x="f42" y="f41"/>
                </a:cxn>
                <a:cxn ang="f32">
                  <a:pos x="f53" y="f51"/>
                </a:cxn>
              </a:cxnLst>
              <a:rect l="f50" t="f51" r="f53" b="f41"/>
              <a:pathLst>
                <a:path>
                  <a:moveTo>
                    <a:pt x="f38" y="f41"/>
                  </a:moveTo>
                  <a:lnTo>
                    <a:pt x="f52" y="f38"/>
                  </a:lnTo>
                  <a:lnTo>
                    <a:pt x="f42" y="f41"/>
                  </a:lnTo>
                  <a:close/>
                </a:path>
              </a:pathLst>
            </a:custGeom>
            <a:solidFill>
              <a:srgbClr val="90C226">
                <a:alpha val="85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it-I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72D37C76-446C-42DF-A0A4-A49092FA493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7332" y="609603"/>
            <a:ext cx="8596667" cy="132079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F41C60F-F7A9-402F-8F04-DD0EA39608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7332" y="2160590"/>
            <a:ext cx="8596667" cy="388076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5593AAAD-64E2-45F6-BC31-2E8A335AEB87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7205133" y="6041358"/>
            <a:ext cx="91194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900" b="0" i="0" u="none" strike="noStrike" kern="1200" cap="none" spc="0" baseline="0">
                <a:solidFill>
                  <a:srgbClr val="898989"/>
                </a:solidFill>
                <a:uFillTx/>
                <a:latin typeface="Trebuchet MS"/>
              </a:defRPr>
            </a:lvl1pPr>
          </a:lstStyle>
          <a:p>
            <a:pPr lvl="0"/>
            <a:fld id="{42750AB1-0A20-4724-8B87-9023CAC29FE2}" type="datetime1">
              <a:rPr lang="en-US"/>
              <a:pPr lvl="0"/>
              <a:t>9/5/2021</a:t>
            </a:fld>
            <a:endParaRPr lang="en-US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0D8EB43B-E0EB-4A10-816F-8E637D025FCE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677332" y="6041358"/>
            <a:ext cx="6297609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900" b="0" i="0" u="none" strike="noStrike" kern="1200" cap="none" spc="0" baseline="0">
                <a:solidFill>
                  <a:srgbClr val="898989"/>
                </a:solidFill>
                <a:uFillTx/>
                <a:latin typeface="Trebuchet MS"/>
              </a:defRPr>
            </a:lvl1pPr>
          </a:lstStyle>
          <a:p>
            <a:pPr lvl="0"/>
            <a:endParaRPr 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CDCEAD1C-B1A2-4402-A8B3-6C1F7F1C3F7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590659" y="6041358"/>
            <a:ext cx="68334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900" b="0" i="0" u="none" strike="noStrike" kern="1200" cap="none" spc="0" baseline="0">
                <a:solidFill>
                  <a:srgbClr val="90C226"/>
                </a:solidFill>
                <a:uFillTx/>
                <a:latin typeface="Trebuchet MS"/>
              </a:defRPr>
            </a:lvl1pPr>
          </a:lstStyle>
          <a:p>
            <a:pPr lvl="0"/>
            <a:fld id="{D90810C3-B307-4543-9002-EE117B41A86E}" type="slidenum"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marL="0" marR="0" lvl="0" indent="0" algn="l" defTabSz="4572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it-IT" sz="3600" b="0" i="0" u="none" strike="noStrike" kern="1200" cap="none" spc="0" baseline="0">
          <a:solidFill>
            <a:srgbClr val="90C226"/>
          </a:solidFill>
          <a:uFillTx/>
          <a:latin typeface="Trebuchet MS"/>
        </a:defRPr>
      </a:lvl1pPr>
    </p:titleStyle>
    <p:bodyStyle>
      <a:lvl1pPr marL="342900" marR="0" lvl="0" indent="-342900" algn="l" defTabSz="457200" rtl="0" fontAlgn="auto" hangingPunct="1">
        <a:lnSpc>
          <a:spcPct val="100000"/>
        </a:lnSpc>
        <a:spcBef>
          <a:spcPts val="1000"/>
        </a:spcBef>
        <a:spcAft>
          <a:spcPts val="0"/>
        </a:spcAft>
        <a:buClr>
          <a:srgbClr val="90C226"/>
        </a:buClr>
        <a:buSzPct val="80000"/>
        <a:buFont typeface="Wingdings 3"/>
        <a:buChar char=""/>
        <a:tabLst/>
        <a:defRPr lang="it-IT" sz="1800" b="0" i="0" u="none" strike="noStrike" kern="1200" cap="none" spc="0" baseline="0">
          <a:solidFill>
            <a:srgbClr val="404040"/>
          </a:solidFill>
          <a:uFillTx/>
          <a:latin typeface="Trebuchet MS"/>
        </a:defRPr>
      </a:lvl1pPr>
      <a:lvl2pPr marL="742950" marR="0" lvl="1" indent="-285750" algn="l" defTabSz="457200" rtl="0" fontAlgn="auto" hangingPunct="1">
        <a:lnSpc>
          <a:spcPct val="100000"/>
        </a:lnSpc>
        <a:spcBef>
          <a:spcPts val="1000"/>
        </a:spcBef>
        <a:spcAft>
          <a:spcPts val="0"/>
        </a:spcAft>
        <a:buClr>
          <a:srgbClr val="90C226"/>
        </a:buClr>
        <a:buSzPct val="80000"/>
        <a:buFont typeface="Wingdings 3"/>
        <a:buChar char=""/>
        <a:tabLst/>
        <a:defRPr lang="it-IT" sz="1600" b="0" i="0" u="none" strike="noStrike" kern="1200" cap="none" spc="0" baseline="0">
          <a:solidFill>
            <a:srgbClr val="404040"/>
          </a:solidFill>
          <a:uFillTx/>
          <a:latin typeface="Trebuchet MS"/>
        </a:defRPr>
      </a:lvl2pPr>
      <a:lvl3pPr marL="1143000" marR="0" lvl="2" indent="-228600" algn="l" defTabSz="457200" rtl="0" fontAlgn="auto" hangingPunct="1">
        <a:lnSpc>
          <a:spcPct val="100000"/>
        </a:lnSpc>
        <a:spcBef>
          <a:spcPts val="1000"/>
        </a:spcBef>
        <a:spcAft>
          <a:spcPts val="0"/>
        </a:spcAft>
        <a:buClr>
          <a:srgbClr val="90C226"/>
        </a:buClr>
        <a:buSzPct val="80000"/>
        <a:buFont typeface="Wingdings 3"/>
        <a:buChar char=""/>
        <a:tabLst/>
        <a:defRPr lang="it-IT" sz="1400" b="0" i="0" u="none" strike="noStrike" kern="1200" cap="none" spc="0" baseline="0">
          <a:solidFill>
            <a:srgbClr val="404040"/>
          </a:solidFill>
          <a:uFillTx/>
          <a:latin typeface="Trebuchet MS"/>
        </a:defRPr>
      </a:lvl3pPr>
      <a:lvl4pPr marL="1600200" marR="0" lvl="3" indent="-228600" algn="l" defTabSz="457200" rtl="0" fontAlgn="auto" hangingPunct="1">
        <a:lnSpc>
          <a:spcPct val="100000"/>
        </a:lnSpc>
        <a:spcBef>
          <a:spcPts val="1000"/>
        </a:spcBef>
        <a:spcAft>
          <a:spcPts val="0"/>
        </a:spcAft>
        <a:buClr>
          <a:srgbClr val="90C226"/>
        </a:buClr>
        <a:buSzPct val="80000"/>
        <a:buFont typeface="Wingdings 3"/>
        <a:buChar char=""/>
        <a:tabLst/>
        <a:defRPr lang="it-IT" sz="1200" b="0" i="0" u="none" strike="noStrike" kern="1200" cap="none" spc="0" baseline="0">
          <a:solidFill>
            <a:srgbClr val="404040"/>
          </a:solidFill>
          <a:uFillTx/>
          <a:latin typeface="Trebuchet MS"/>
        </a:defRPr>
      </a:lvl4pPr>
      <a:lvl5pPr marL="2057400" marR="0" lvl="4" indent="-228600" algn="l" defTabSz="457200" rtl="0" fontAlgn="auto" hangingPunct="1">
        <a:lnSpc>
          <a:spcPct val="100000"/>
        </a:lnSpc>
        <a:spcBef>
          <a:spcPts val="1000"/>
        </a:spcBef>
        <a:spcAft>
          <a:spcPts val="0"/>
        </a:spcAft>
        <a:buClr>
          <a:srgbClr val="90C226"/>
        </a:buClr>
        <a:buSzPct val="80000"/>
        <a:buFont typeface="Wingdings 3"/>
        <a:buChar char=""/>
        <a:tabLst/>
        <a:defRPr lang="it-IT" sz="1200" b="0" i="0" u="none" strike="noStrike" kern="1200" cap="none" spc="0" baseline="0">
          <a:solidFill>
            <a:srgbClr val="404040"/>
          </a:solidFill>
          <a:uFillTx/>
          <a:latin typeface="Trebuchet M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0F7B01A-17AD-40D3-B796-EB47EE17F8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14831" y="158346"/>
            <a:ext cx="7053946" cy="586450"/>
          </a:xfrm>
        </p:spPr>
        <p:txBody>
          <a:bodyPr>
            <a:noAutofit/>
          </a:bodyPr>
          <a:lstStyle/>
          <a:p>
            <a:pPr lvl="0"/>
            <a:r>
              <a:rPr lang="it-IT" sz="4000" b="1" i="1">
                <a:effectLst>
                  <a:outerShdw dist="38096" dir="2700000">
                    <a:srgbClr val="000000"/>
                  </a:outerShdw>
                </a:effectLst>
              </a:rPr>
              <a:t>LA CITTADINANZA ATTIVA </a:t>
            </a:r>
          </a:p>
        </p:txBody>
      </p:sp>
      <p:pic>
        <p:nvPicPr>
          <p:cNvPr id="3" name="Immagine 6">
            <a:extLst>
              <a:ext uri="{FF2B5EF4-FFF2-40B4-BE49-F238E27FC236}">
                <a16:creationId xmlns:a16="http://schemas.microsoft.com/office/drawing/2014/main" id="{16B06A91-CE96-40B8-A4FE-C558A0B56C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9169" y="5516538"/>
            <a:ext cx="5037475" cy="134146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C148276D-0AF8-449A-9E06-5C3C40AC7A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2129244" cy="148959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CasellaDiTesto 9">
            <a:extLst>
              <a:ext uri="{FF2B5EF4-FFF2-40B4-BE49-F238E27FC236}">
                <a16:creationId xmlns:a16="http://schemas.microsoft.com/office/drawing/2014/main" id="{22F803B2-6C89-4197-917E-F5B0E5B32897}"/>
              </a:ext>
            </a:extLst>
          </p:cNvPr>
          <p:cNvSpPr txBox="1"/>
          <p:nvPr/>
        </p:nvSpPr>
        <p:spPr>
          <a:xfrm>
            <a:off x="648556" y="1355735"/>
            <a:ext cx="7839516" cy="44627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3200" b="1" i="0" u="none" strike="noStrike" kern="1200" cap="none" spc="0" baseline="0">
                <a:solidFill>
                  <a:srgbClr val="000000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Trebuchet MS"/>
              </a:rPr>
              <a:t>CONTENUTI DIDATTICI: 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2800" b="0" i="0" u="none" strike="noStrike" kern="1200" cap="none" spc="0" baseline="0">
              <a:solidFill>
                <a:srgbClr val="000000"/>
              </a:solidFill>
              <a:uFillTx/>
              <a:latin typeface="Trebuchet MS"/>
            </a:endParaRPr>
          </a:p>
          <a:p>
            <a:pPr marL="342900" marR="0" lvl="0" indent="-34290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Trebuchet MS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32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La cittadinanza attiva che cos’è?;</a:t>
            </a:r>
          </a:p>
          <a:p>
            <a:pPr marL="342900" marR="0" lvl="0" indent="-34290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Trebuchet MS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32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Essere cittadino attivo;</a:t>
            </a:r>
          </a:p>
          <a:p>
            <a:pPr marL="342900" marR="0" lvl="0" indent="-34290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Trebuchet MS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32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Il cittadino attivo nell’ambito giuridico e comunitario;</a:t>
            </a:r>
          </a:p>
          <a:p>
            <a:pPr marL="342900" marR="0" lvl="0" indent="-34290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Trebuchet MS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32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Educare alla cittadinanza attiva;</a:t>
            </a:r>
          </a:p>
          <a:p>
            <a:pPr marL="342900" marR="0" lvl="0" indent="-34290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Trebuchet MS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32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La cittadinanza nella storia.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3200" b="0" i="0" u="none" strike="noStrike" kern="1200" cap="none" spc="0" baseline="0">
              <a:solidFill>
                <a:srgbClr val="000000"/>
              </a:solidFill>
              <a:uFillTx/>
              <a:latin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8EDBC6A5-6552-447F-B1E4-75183F0D91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11830" y="97273"/>
            <a:ext cx="2129244" cy="148959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Immagine 4">
            <a:extLst>
              <a:ext uri="{FF2B5EF4-FFF2-40B4-BE49-F238E27FC236}">
                <a16:creationId xmlns:a16="http://schemas.microsoft.com/office/drawing/2014/main" id="{505466A9-521F-4324-BA36-04E1D25CFC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767" y="0"/>
            <a:ext cx="5353876" cy="142571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Rettangolo 6">
            <a:extLst>
              <a:ext uri="{FF2B5EF4-FFF2-40B4-BE49-F238E27FC236}">
                <a16:creationId xmlns:a16="http://schemas.microsoft.com/office/drawing/2014/main" id="{CBB9AAF7-D764-441B-BC8E-D8E39509EBC9}"/>
              </a:ext>
            </a:extLst>
          </p:cNvPr>
          <p:cNvSpPr/>
          <p:nvPr/>
        </p:nvSpPr>
        <p:spPr>
          <a:xfrm>
            <a:off x="680450" y="1904969"/>
            <a:ext cx="6716642" cy="76944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4400" b="1" i="0" u="none" strike="noStrike" kern="1200" cap="none" spc="0" baseline="0">
                <a:solidFill>
                  <a:srgbClr val="B7E996"/>
                </a:solidFill>
                <a:uFillTx/>
                <a:latin typeface="Trebuchet MS"/>
              </a:rPr>
              <a:t>LA CITTADINANZA ATTIVA</a:t>
            </a:r>
          </a:p>
        </p:txBody>
      </p:sp>
      <p:sp>
        <p:nvSpPr>
          <p:cNvPr id="5" name="CasellaDiTesto 9">
            <a:extLst>
              <a:ext uri="{FF2B5EF4-FFF2-40B4-BE49-F238E27FC236}">
                <a16:creationId xmlns:a16="http://schemas.microsoft.com/office/drawing/2014/main" id="{7C212248-23AA-4B53-A855-937E0DE0BC1B}"/>
              </a:ext>
            </a:extLst>
          </p:cNvPr>
          <p:cNvSpPr txBox="1"/>
          <p:nvPr/>
        </p:nvSpPr>
        <p:spPr>
          <a:xfrm>
            <a:off x="607024" y="2482632"/>
            <a:ext cx="8437424" cy="427809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24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</a:rPr>
              <a:t> </a:t>
            </a:r>
            <a:r>
              <a:rPr lang="it-IT" sz="2400" b="0" i="1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</a:rPr>
              <a:t>Il Servizio Civile Universale (SCU) è una forma di </a:t>
            </a:r>
            <a:r>
              <a:rPr lang="it-IT" sz="2400" b="0" i="1" u="sng" strike="noStrike" kern="1200" cap="none" spc="0" baseline="0" dirty="0">
                <a:solidFill>
                  <a:srgbClr val="000000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Times New Roman" pitchFamily="18"/>
              </a:rPr>
              <a:t>difesa civile della Patria </a:t>
            </a:r>
            <a:r>
              <a:rPr lang="it-IT" sz="2400" b="0" i="1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</a:rPr>
              <a:t>che, come conseguenza, sviluppa al suo interno una dimensione di utilità sociale e una componente altamente educativa e formativa. 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0" i="1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</a:rPr>
              <a:t>E’ evidente come lo stesso SCU </a:t>
            </a:r>
            <a:r>
              <a:rPr lang="it-IT" sz="2400" b="0" i="1" u="sng" strike="noStrike" kern="1200" cap="none" spc="0" baseline="0" dirty="0">
                <a:solidFill>
                  <a:srgbClr val="FF0000"/>
                </a:solidFill>
                <a:uFillTx/>
                <a:latin typeface="Times New Roman" pitchFamily="18"/>
              </a:rPr>
              <a:t>non si presenti esclusivamente </a:t>
            </a:r>
            <a:r>
              <a:rPr lang="it-IT" sz="2400" b="0" i="1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</a:rPr>
              <a:t>come adempimento di un dovere costituzionale ma anche come esercizio di un </a:t>
            </a:r>
            <a:r>
              <a:rPr lang="it-IT" sz="2800" b="0" i="1" u="none" strike="noStrike" kern="1200" cap="none" spc="0" baseline="0" dirty="0">
                <a:solidFill>
                  <a:srgbClr val="54A021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Times New Roman" pitchFamily="18"/>
              </a:rPr>
              <a:t>diritto di cittadinanza </a:t>
            </a:r>
            <a:r>
              <a:rPr lang="it-IT" sz="2400" b="0" i="1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</a:rPr>
              <a:t>,ovvero, una sorta di "</a:t>
            </a:r>
            <a:r>
              <a:rPr lang="it-IT" sz="2400" b="0" i="1" u="none" strike="noStrike" kern="1200" cap="none" spc="0" baseline="0" dirty="0">
                <a:solidFill>
                  <a:srgbClr val="54A021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Times New Roman" pitchFamily="18"/>
              </a:rPr>
              <a:t>collaborazione civica</a:t>
            </a:r>
            <a:r>
              <a:rPr lang="it-IT" sz="2400" b="0" i="1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</a:rPr>
              <a:t>" promossa e organizzata dallo Stato e realizzata attraverso le organizzazioni pubbliche e del privato no profit. </a:t>
            </a:r>
            <a:endParaRPr lang="it-IT" sz="2400" b="0" i="0" u="none" strike="noStrike" kern="1200" cap="none" spc="0" baseline="0" dirty="0">
              <a:solidFill>
                <a:srgbClr val="000000"/>
              </a:solidFill>
              <a:uFillTx/>
              <a:latin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29D5A96-8884-4B1C-8841-653C2F0AD26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22482" y="71835"/>
            <a:ext cx="8734092" cy="1489594"/>
          </a:xfrm>
        </p:spPr>
        <p:txBody>
          <a:bodyPr>
            <a:noAutofit/>
          </a:bodyPr>
          <a:lstStyle/>
          <a:p>
            <a:pPr lvl="0"/>
            <a:r>
              <a:rPr lang="it-IT" sz="4000" b="1" i="1">
                <a:effectLst>
                  <a:outerShdw dist="38096" dir="2700000">
                    <a:srgbClr val="000000"/>
                  </a:outerShdw>
                </a:effectLst>
              </a:rPr>
              <a:t>CHE COSA SI INTENDE PER CITTADINANZA?</a:t>
            </a:r>
          </a:p>
        </p:txBody>
      </p:sp>
      <p:pic>
        <p:nvPicPr>
          <p:cNvPr id="3" name="Immagine 6">
            <a:extLst>
              <a:ext uri="{FF2B5EF4-FFF2-40B4-BE49-F238E27FC236}">
                <a16:creationId xmlns:a16="http://schemas.microsoft.com/office/drawing/2014/main" id="{6E3EE9CC-47CD-4E6E-8307-9AB282B67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117" y="5360450"/>
            <a:ext cx="5353876" cy="142571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5510D4FB-7F0D-4719-804F-C1AF7602F7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2129244" cy="148959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CasellaDiTesto 3">
            <a:extLst>
              <a:ext uri="{FF2B5EF4-FFF2-40B4-BE49-F238E27FC236}">
                <a16:creationId xmlns:a16="http://schemas.microsoft.com/office/drawing/2014/main" id="{AC7ADDEB-B4A4-40D4-98A6-F529D608BEEE}"/>
              </a:ext>
            </a:extLst>
          </p:cNvPr>
          <p:cNvSpPr txBox="1"/>
          <p:nvPr/>
        </p:nvSpPr>
        <p:spPr>
          <a:xfrm>
            <a:off x="422050" y="1724558"/>
            <a:ext cx="7701534" cy="23083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La parola </a:t>
            </a:r>
            <a:r>
              <a:rPr lang="it-IT" sz="2400" b="0" i="0" u="none" strike="noStrike" kern="1200" cap="none" spc="0" baseline="0">
                <a:solidFill>
                  <a:srgbClr val="FF0000"/>
                </a:solidFill>
                <a:uFillTx/>
                <a:latin typeface="Trebuchet MS"/>
              </a:rPr>
              <a:t>Cittadinanza</a:t>
            </a: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 fa riferimento a tutti i Diritti e Doveri dei cittadini. 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2400" b="0" i="0" u="none" strike="noStrike" kern="1200" cap="none" spc="0" baseline="0">
              <a:solidFill>
                <a:srgbClr val="000000"/>
              </a:solidFill>
              <a:uFillTx/>
              <a:latin typeface="Trebuchet MS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Essere cittadino significa essere riconosciuti come tali da uno Stato, con il quale abbiamo un rapporto definito</a:t>
            </a:r>
          </a:p>
        </p:txBody>
      </p:sp>
      <p:sp>
        <p:nvSpPr>
          <p:cNvPr id="6" name="Freccia in giù 4">
            <a:extLst>
              <a:ext uri="{FF2B5EF4-FFF2-40B4-BE49-F238E27FC236}">
                <a16:creationId xmlns:a16="http://schemas.microsoft.com/office/drawing/2014/main" id="{458E06BA-5ECC-4437-81C8-4CCB4B08503F}"/>
              </a:ext>
            </a:extLst>
          </p:cNvPr>
          <p:cNvSpPr/>
          <p:nvPr/>
        </p:nvSpPr>
        <p:spPr>
          <a:xfrm rot="16200004">
            <a:off x="2815917" y="3706021"/>
            <a:ext cx="596344" cy="895014"/>
          </a:xfrm>
          <a:custGeom>
            <a:avLst>
              <a:gd name="f0" fmla="val 14404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+- f8 0 f7"/>
              <a:gd name="f15" fmla="pin 0 f1 10800"/>
              <a:gd name="f16" fmla="pin 0 f0 21600"/>
              <a:gd name="f17" fmla="*/ f10 f2 1"/>
              <a:gd name="f18" fmla="*/ f11 f2 1"/>
              <a:gd name="f19" fmla="val f15"/>
              <a:gd name="f20" fmla="val f16"/>
              <a:gd name="f21" fmla="*/ f14 1 21600"/>
              <a:gd name="f22" fmla="*/ f15 f12 1"/>
              <a:gd name="f23" fmla="*/ f16 f13 1"/>
              <a:gd name="f24" fmla="*/ f17 1 f4"/>
              <a:gd name="f25" fmla="*/ f18 1 f4"/>
              <a:gd name="f26" fmla="+- 21600 0 f19"/>
              <a:gd name="f27" fmla="+- 21600 0 f20"/>
              <a:gd name="f28" fmla="*/ 0 f21 1"/>
              <a:gd name="f29" fmla="*/ 21600 f21 1"/>
              <a:gd name="f30" fmla="*/ f19 f12 1"/>
              <a:gd name="f31" fmla="*/ f20 f13 1"/>
              <a:gd name="f32" fmla="+- f24 0 f3"/>
              <a:gd name="f33" fmla="+- f25 0 f3"/>
              <a:gd name="f34" fmla="*/ f27 f19 1"/>
              <a:gd name="f35" fmla="*/ f28 1 f21"/>
              <a:gd name="f36" fmla="*/ f29 1 f21"/>
              <a:gd name="f37" fmla="*/ f26 f12 1"/>
              <a:gd name="f38" fmla="*/ f34 1 10800"/>
              <a:gd name="f39" fmla="*/ f35 f13 1"/>
              <a:gd name="f40" fmla="*/ f35 f12 1"/>
              <a:gd name="f41" fmla="*/ f36 f12 1"/>
              <a:gd name="f42" fmla="+- f20 f38 0"/>
              <a:gd name="f43" fmla="*/ f42 f13 1"/>
            </a:gdLst>
            <a:ahLst>
              <a:ahXY gdRefX="f1" minX="f7" maxX="f9" gdRefY="f0" minY="f7" maxY="f8">
                <a:pos x="f22" y="f2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40" y="f31"/>
              </a:cxn>
              <a:cxn ang="f33">
                <a:pos x="f41" y="f31"/>
              </a:cxn>
            </a:cxnLst>
            <a:rect l="f30" t="f39" r="f37" b="f43"/>
            <a:pathLst>
              <a:path w="21600" h="21600">
                <a:moveTo>
                  <a:pt x="f19" y="f7"/>
                </a:moveTo>
                <a:lnTo>
                  <a:pt x="f19" y="f20"/>
                </a:lnTo>
                <a:lnTo>
                  <a:pt x="f7" y="f20"/>
                </a:lnTo>
                <a:lnTo>
                  <a:pt x="f9" y="f8"/>
                </a:lnTo>
                <a:lnTo>
                  <a:pt x="f8" y="f20"/>
                </a:lnTo>
                <a:lnTo>
                  <a:pt x="f26" y="f20"/>
                </a:lnTo>
                <a:lnTo>
                  <a:pt x="f26" y="f7"/>
                </a:lnTo>
                <a:close/>
              </a:path>
            </a:pathLst>
          </a:custGeom>
          <a:solidFill>
            <a:srgbClr val="90C226"/>
          </a:solidFill>
          <a:ln w="19046" cap="rnd">
            <a:solidFill>
              <a:srgbClr val="688E1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1800" b="0" i="0" u="none" strike="noStrike" kern="1200" cap="none" spc="0" baseline="0">
              <a:solidFill>
                <a:srgbClr val="FFFFFF"/>
              </a:solidFill>
              <a:uFillTx/>
              <a:latin typeface="Trebuchet MS"/>
            </a:endParaRPr>
          </a:p>
        </p:txBody>
      </p:sp>
      <p:sp>
        <p:nvSpPr>
          <p:cNvPr id="7" name="CasellaDiTesto 5">
            <a:extLst>
              <a:ext uri="{FF2B5EF4-FFF2-40B4-BE49-F238E27FC236}">
                <a16:creationId xmlns:a16="http://schemas.microsoft.com/office/drawing/2014/main" id="{3EF59839-FF56-49F2-9060-33667A78F371}"/>
              </a:ext>
            </a:extLst>
          </p:cNvPr>
          <p:cNvSpPr txBox="1"/>
          <p:nvPr/>
        </p:nvSpPr>
        <p:spPr>
          <a:xfrm>
            <a:off x="4171739" y="4124849"/>
            <a:ext cx="1497494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8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Da che cosa?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B5466CDA-C9C1-4CD5-A7E3-F7475130A835}"/>
              </a:ext>
            </a:extLst>
          </p:cNvPr>
          <p:cNvSpPr txBox="1"/>
          <p:nvPr/>
        </p:nvSpPr>
        <p:spPr>
          <a:xfrm>
            <a:off x="6992855" y="4430139"/>
            <a:ext cx="4293702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3200" b="0" i="1" u="none" strike="noStrike" kern="1200" cap="none" spc="0" baseline="0">
                <a:solidFill>
                  <a:srgbClr val="54A021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Trebuchet MS"/>
              </a:rPr>
              <a:t>DIRITTI E DOVERI</a:t>
            </a:r>
            <a:r>
              <a:rPr lang="it-IT" sz="1800" b="0" i="0" u="none" strike="noStrike" kern="1200" cap="none" spc="0" baseline="0">
                <a:solidFill>
                  <a:srgbClr val="54A021"/>
                </a:solidFill>
                <a:uFillTx/>
                <a:latin typeface="Trebuchet MS"/>
              </a:rPr>
              <a:t>.</a:t>
            </a:r>
          </a:p>
        </p:txBody>
      </p:sp>
      <p:sp>
        <p:nvSpPr>
          <p:cNvPr id="9" name="Freccia in giù 9">
            <a:extLst>
              <a:ext uri="{FF2B5EF4-FFF2-40B4-BE49-F238E27FC236}">
                <a16:creationId xmlns:a16="http://schemas.microsoft.com/office/drawing/2014/main" id="{ED8933B2-CE59-44CC-B2CF-C5CE279CD901}"/>
              </a:ext>
            </a:extLst>
          </p:cNvPr>
          <p:cNvSpPr/>
          <p:nvPr/>
        </p:nvSpPr>
        <p:spPr>
          <a:xfrm rot="16200004">
            <a:off x="6143849" y="4124853"/>
            <a:ext cx="596344" cy="895014"/>
          </a:xfrm>
          <a:custGeom>
            <a:avLst>
              <a:gd name="f0" fmla="val 14404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+- f8 0 f7"/>
              <a:gd name="f15" fmla="pin 0 f1 10800"/>
              <a:gd name="f16" fmla="pin 0 f0 21600"/>
              <a:gd name="f17" fmla="*/ f10 f2 1"/>
              <a:gd name="f18" fmla="*/ f11 f2 1"/>
              <a:gd name="f19" fmla="val f15"/>
              <a:gd name="f20" fmla="val f16"/>
              <a:gd name="f21" fmla="*/ f14 1 21600"/>
              <a:gd name="f22" fmla="*/ f15 f12 1"/>
              <a:gd name="f23" fmla="*/ f16 f13 1"/>
              <a:gd name="f24" fmla="*/ f17 1 f4"/>
              <a:gd name="f25" fmla="*/ f18 1 f4"/>
              <a:gd name="f26" fmla="+- 21600 0 f19"/>
              <a:gd name="f27" fmla="+- 21600 0 f20"/>
              <a:gd name="f28" fmla="*/ 0 f21 1"/>
              <a:gd name="f29" fmla="*/ 21600 f21 1"/>
              <a:gd name="f30" fmla="*/ f19 f12 1"/>
              <a:gd name="f31" fmla="*/ f20 f13 1"/>
              <a:gd name="f32" fmla="+- f24 0 f3"/>
              <a:gd name="f33" fmla="+- f25 0 f3"/>
              <a:gd name="f34" fmla="*/ f27 f19 1"/>
              <a:gd name="f35" fmla="*/ f28 1 f21"/>
              <a:gd name="f36" fmla="*/ f29 1 f21"/>
              <a:gd name="f37" fmla="*/ f26 f12 1"/>
              <a:gd name="f38" fmla="*/ f34 1 10800"/>
              <a:gd name="f39" fmla="*/ f35 f13 1"/>
              <a:gd name="f40" fmla="*/ f35 f12 1"/>
              <a:gd name="f41" fmla="*/ f36 f12 1"/>
              <a:gd name="f42" fmla="+- f20 f38 0"/>
              <a:gd name="f43" fmla="*/ f42 f13 1"/>
            </a:gdLst>
            <a:ahLst>
              <a:ahXY gdRefX="f1" minX="f7" maxX="f9" gdRefY="f0" minY="f7" maxY="f8">
                <a:pos x="f22" y="f2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40" y="f31"/>
              </a:cxn>
              <a:cxn ang="f33">
                <a:pos x="f41" y="f31"/>
              </a:cxn>
            </a:cxnLst>
            <a:rect l="f30" t="f39" r="f37" b="f43"/>
            <a:pathLst>
              <a:path w="21600" h="21600">
                <a:moveTo>
                  <a:pt x="f19" y="f7"/>
                </a:moveTo>
                <a:lnTo>
                  <a:pt x="f19" y="f20"/>
                </a:lnTo>
                <a:lnTo>
                  <a:pt x="f7" y="f20"/>
                </a:lnTo>
                <a:lnTo>
                  <a:pt x="f9" y="f8"/>
                </a:lnTo>
                <a:lnTo>
                  <a:pt x="f8" y="f20"/>
                </a:lnTo>
                <a:lnTo>
                  <a:pt x="f26" y="f20"/>
                </a:lnTo>
                <a:lnTo>
                  <a:pt x="f26" y="f7"/>
                </a:lnTo>
                <a:close/>
              </a:path>
            </a:pathLst>
          </a:custGeom>
          <a:solidFill>
            <a:srgbClr val="90C226"/>
          </a:solidFill>
          <a:ln w="19046" cap="rnd">
            <a:solidFill>
              <a:srgbClr val="688E1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1800" b="0" i="0" u="none" strike="noStrike" kern="1200" cap="none" spc="0" baseline="0">
              <a:solidFill>
                <a:srgbClr val="FFFFFF"/>
              </a:solidFill>
              <a:uFillTx/>
              <a:latin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>
            <a:extLst>
              <a:ext uri="{FF2B5EF4-FFF2-40B4-BE49-F238E27FC236}">
                <a16:creationId xmlns:a16="http://schemas.microsoft.com/office/drawing/2014/main" id="{2A16F5A7-EAC8-4A49-A6A2-879A64388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2768" y="5432285"/>
            <a:ext cx="5353876" cy="142571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032DD45-8E33-40C1-B94A-58482524F2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2129244" cy="148959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itolo 1">
            <a:extLst>
              <a:ext uri="{FF2B5EF4-FFF2-40B4-BE49-F238E27FC236}">
                <a16:creationId xmlns:a16="http://schemas.microsoft.com/office/drawing/2014/main" id="{D9475124-FB89-4AF6-B34F-7F9DCC81955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22482" y="71835"/>
            <a:ext cx="8734092" cy="1489594"/>
          </a:xfrm>
        </p:spPr>
        <p:txBody>
          <a:bodyPr>
            <a:noAutofit/>
          </a:bodyPr>
          <a:lstStyle/>
          <a:p>
            <a:pPr lvl="0"/>
            <a:r>
              <a:rPr lang="it-IT" sz="4000" b="1" i="1">
                <a:effectLst>
                  <a:outerShdw dist="38096" dir="2700000">
                    <a:srgbClr val="000000"/>
                  </a:outerShdw>
                </a:effectLst>
              </a:rPr>
              <a:t>CHE COSA SI INTENDE PER CITTADINANZA?</a:t>
            </a:r>
          </a:p>
        </p:txBody>
      </p:sp>
      <p:sp>
        <p:nvSpPr>
          <p:cNvPr id="5" name="CasellaDiTesto 9">
            <a:extLst>
              <a:ext uri="{FF2B5EF4-FFF2-40B4-BE49-F238E27FC236}">
                <a16:creationId xmlns:a16="http://schemas.microsoft.com/office/drawing/2014/main" id="{50804C7A-4084-4038-9871-E09F8F9F796E}"/>
              </a:ext>
            </a:extLst>
          </p:cNvPr>
          <p:cNvSpPr txBox="1"/>
          <p:nvPr/>
        </p:nvSpPr>
        <p:spPr>
          <a:xfrm>
            <a:off x="2129244" y="1743888"/>
            <a:ext cx="7046284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Allo </a:t>
            </a:r>
            <a:r>
              <a:rPr lang="it-IT" sz="2400" b="0" i="0" u="none" strike="noStrike" kern="1200" cap="none" spc="0" baseline="0">
                <a:solidFill>
                  <a:srgbClr val="3F7819"/>
                </a:solidFill>
                <a:uFillTx/>
                <a:latin typeface="Trebuchet MS"/>
              </a:rPr>
              <a:t>STATUS</a:t>
            </a: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 di Cittadino sono associati: </a:t>
            </a:r>
          </a:p>
        </p:txBody>
      </p:sp>
      <p:cxnSp>
        <p:nvCxnSpPr>
          <p:cNvPr id="6" name="Connettore 2 15">
            <a:extLst>
              <a:ext uri="{FF2B5EF4-FFF2-40B4-BE49-F238E27FC236}">
                <a16:creationId xmlns:a16="http://schemas.microsoft.com/office/drawing/2014/main" id="{BAE59818-6089-4D87-BBC4-23EE868D0D55}"/>
              </a:ext>
            </a:extLst>
          </p:cNvPr>
          <p:cNvCxnSpPr/>
          <p:nvPr/>
        </p:nvCxnSpPr>
        <p:spPr>
          <a:xfrm flipH="1">
            <a:off x="1558978" y="2389555"/>
            <a:ext cx="435355" cy="547607"/>
          </a:xfrm>
          <a:prstGeom prst="straightConnector1">
            <a:avLst/>
          </a:prstGeom>
          <a:noFill/>
          <a:ln w="25402" cap="rnd">
            <a:solidFill>
              <a:srgbClr val="54A021"/>
            </a:solidFill>
            <a:prstDash val="solid"/>
            <a:miter/>
            <a:tailEnd type="arrow"/>
          </a:ln>
          <a:effectLst>
            <a:outerShdw dist="25402" dir="5400000" algn="tl">
              <a:srgbClr val="000000">
                <a:alpha val="35000"/>
              </a:srgbClr>
            </a:outerShdw>
          </a:effectLst>
        </p:spPr>
      </p:cxnSp>
      <p:sp>
        <p:nvSpPr>
          <p:cNvPr id="7" name="CasellaDiTesto 21">
            <a:extLst>
              <a:ext uri="{FF2B5EF4-FFF2-40B4-BE49-F238E27FC236}">
                <a16:creationId xmlns:a16="http://schemas.microsoft.com/office/drawing/2014/main" id="{A5D5EE17-249C-4DC1-ACCA-919BD7563819}"/>
              </a:ext>
            </a:extLst>
          </p:cNvPr>
          <p:cNvSpPr txBox="1"/>
          <p:nvPr/>
        </p:nvSpPr>
        <p:spPr>
          <a:xfrm>
            <a:off x="94740" y="3218651"/>
            <a:ext cx="5634487" cy="378565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1" i="1" u="sng" strike="noStrike" kern="1200" cap="none" spc="0" baseline="0">
                <a:solidFill>
                  <a:srgbClr val="54A021"/>
                </a:solidFill>
                <a:uFillTx/>
                <a:latin typeface="Trebuchet MS"/>
              </a:rPr>
              <a:t>DIRITTI</a:t>
            </a: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 riconosciuti dallo Stato stesso come: </a:t>
            </a:r>
          </a:p>
          <a:p>
            <a:pPr marL="342900" marR="0" lvl="0" indent="-34290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Libertà di religione (Art.19 Cost.);</a:t>
            </a:r>
          </a:p>
          <a:p>
            <a:pPr marL="342900" marR="0" lvl="0" indent="-34290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Libertà di coscienza (Art. 10 Cost.);</a:t>
            </a:r>
          </a:p>
          <a:p>
            <a:pPr marL="342900" marR="0" lvl="0" indent="-34290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Libertà di pensiero (Art. 21 Cost);</a:t>
            </a:r>
          </a:p>
          <a:p>
            <a:pPr marL="342900" marR="0" lvl="0" indent="-34290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Tutela della famiglia (Art. 29 Cost.)</a:t>
            </a:r>
          </a:p>
          <a:p>
            <a:pPr marL="342900" marR="0" lvl="0" indent="-34290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Cultura e scuola (Art. 9 Cost.);</a:t>
            </a:r>
          </a:p>
          <a:p>
            <a:pPr marL="342900" marR="0" lvl="0" indent="-34290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Salute (Art. 32 Cost.)</a:t>
            </a:r>
          </a:p>
          <a:p>
            <a:pPr marL="342900" marR="0" lvl="0" indent="-34290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Lavoro (Art. 1 e 4 Cost.)</a:t>
            </a:r>
          </a:p>
          <a:p>
            <a:pPr marL="342900" marR="0" lvl="0" indent="-34290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2400" b="0" i="0" u="none" strike="noStrike" kern="1200" cap="none" spc="0" baseline="0">
              <a:solidFill>
                <a:srgbClr val="000000"/>
              </a:solidFill>
              <a:uFillTx/>
              <a:latin typeface="Trebuchet MS"/>
            </a:endParaRPr>
          </a:p>
        </p:txBody>
      </p:sp>
      <p:cxnSp>
        <p:nvCxnSpPr>
          <p:cNvPr id="8" name="Connettore 2 26">
            <a:extLst>
              <a:ext uri="{FF2B5EF4-FFF2-40B4-BE49-F238E27FC236}">
                <a16:creationId xmlns:a16="http://schemas.microsoft.com/office/drawing/2014/main" id="{BE25B114-FC6F-430E-9690-A1EBAA8BCAB9}"/>
              </a:ext>
            </a:extLst>
          </p:cNvPr>
          <p:cNvCxnSpPr/>
          <p:nvPr/>
        </p:nvCxnSpPr>
        <p:spPr>
          <a:xfrm>
            <a:off x="7645700" y="2276289"/>
            <a:ext cx="404019" cy="596499"/>
          </a:xfrm>
          <a:prstGeom prst="straightConnector1">
            <a:avLst/>
          </a:prstGeom>
          <a:noFill/>
          <a:ln w="25402" cap="rnd">
            <a:solidFill>
              <a:srgbClr val="54A021"/>
            </a:solidFill>
            <a:prstDash val="solid"/>
            <a:miter/>
            <a:tailEnd type="arrow"/>
          </a:ln>
          <a:effectLst>
            <a:outerShdw dist="25402" dir="5400000" algn="tl">
              <a:srgbClr val="000000">
                <a:alpha val="35000"/>
              </a:srgbClr>
            </a:outerShdw>
          </a:effectLst>
        </p:spPr>
      </p:cxnSp>
      <p:sp>
        <p:nvSpPr>
          <p:cNvPr id="9" name="CasellaDiTesto 29">
            <a:extLst>
              <a:ext uri="{FF2B5EF4-FFF2-40B4-BE49-F238E27FC236}">
                <a16:creationId xmlns:a16="http://schemas.microsoft.com/office/drawing/2014/main" id="{19135D69-D6C4-47BB-B850-AA2D52FE1E68}"/>
              </a:ext>
            </a:extLst>
          </p:cNvPr>
          <p:cNvSpPr txBox="1"/>
          <p:nvPr/>
        </p:nvSpPr>
        <p:spPr>
          <a:xfrm>
            <a:off x="6685617" y="3218651"/>
            <a:ext cx="4956230" cy="23083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1" i="1" u="sng" strike="noStrike" kern="1200" cap="none" spc="0" baseline="0">
                <a:solidFill>
                  <a:srgbClr val="54A021"/>
                </a:solidFill>
                <a:uFillTx/>
                <a:latin typeface="Trebuchet MS"/>
              </a:rPr>
              <a:t>DOVERI</a:t>
            </a: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 nei confronti dello Stato Stesso.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Ad Esempio: </a:t>
            </a:r>
          </a:p>
          <a:p>
            <a:pPr marL="285750" marR="0" lvl="0" indent="-28575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Rispettare le Leggi Italiane;</a:t>
            </a:r>
          </a:p>
          <a:p>
            <a:pPr marL="285750" marR="0" lvl="0" indent="-28575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Votare;</a:t>
            </a:r>
          </a:p>
          <a:p>
            <a:pPr marL="285750" marR="0" lvl="0" indent="-28575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Pagare le tasse.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>
            <a:extLst>
              <a:ext uri="{FF2B5EF4-FFF2-40B4-BE49-F238E27FC236}">
                <a16:creationId xmlns:a16="http://schemas.microsoft.com/office/drawing/2014/main" id="{51BE2E8B-C528-4AC7-8D87-6D16768CFF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4363" y="5734449"/>
            <a:ext cx="4007860" cy="115606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4F24E80-7406-40FA-AD89-BCBF843322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663540" y="37152"/>
            <a:ext cx="1621971" cy="120033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CasellaDiTesto 9">
            <a:extLst>
              <a:ext uri="{FF2B5EF4-FFF2-40B4-BE49-F238E27FC236}">
                <a16:creationId xmlns:a16="http://schemas.microsoft.com/office/drawing/2014/main" id="{9A9484E8-C0E4-4FDC-BAC5-DDCDD295DCE9}"/>
              </a:ext>
            </a:extLst>
          </p:cNvPr>
          <p:cNvSpPr txBox="1"/>
          <p:nvPr/>
        </p:nvSpPr>
        <p:spPr>
          <a:xfrm>
            <a:off x="106216" y="1058820"/>
            <a:ext cx="9284524" cy="1200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0" i="0" u="none" strike="noStrike" kern="1200" cap="none" spc="0" baseline="0">
                <a:solidFill>
                  <a:srgbClr val="54A021"/>
                </a:solidFill>
                <a:uFillTx/>
                <a:latin typeface="Trebuchet MS"/>
              </a:rPr>
              <a:t>* RELAZIONE (o DIMENSIONE) </a:t>
            </a:r>
            <a:r>
              <a:rPr lang="it-IT" sz="2400" b="0" i="0" u="sng" strike="noStrike" kern="1200" cap="none" spc="0" baseline="0">
                <a:solidFill>
                  <a:srgbClr val="54A021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Trebuchet MS"/>
              </a:rPr>
              <a:t>VERTICALE</a:t>
            </a:r>
            <a:r>
              <a:rPr lang="it-IT" sz="2400" b="0" i="0" u="none" strike="noStrike" kern="1200" cap="none" spc="0" baseline="0">
                <a:solidFill>
                  <a:srgbClr val="54A021"/>
                </a:solidFill>
                <a:uFillTx/>
                <a:latin typeface="Trebuchet MS"/>
              </a:rPr>
              <a:t> </a:t>
            </a: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TRA UN CITTADINO E IL PROPRIO STATO. (rispettare i Doveri ed esercitare i propri Diritti) Troviamo, quindi, una «gerarchia» dove al vertice vi è lo Stato.  </a:t>
            </a:r>
          </a:p>
        </p:txBody>
      </p:sp>
      <p:sp>
        <p:nvSpPr>
          <p:cNvPr id="5" name="CasellaDiTesto 10">
            <a:extLst>
              <a:ext uri="{FF2B5EF4-FFF2-40B4-BE49-F238E27FC236}">
                <a16:creationId xmlns:a16="http://schemas.microsoft.com/office/drawing/2014/main" id="{9D7ACD4C-FF74-40A3-8AB0-F3545FFFB357}"/>
              </a:ext>
            </a:extLst>
          </p:cNvPr>
          <p:cNvSpPr txBox="1"/>
          <p:nvPr/>
        </p:nvSpPr>
        <p:spPr>
          <a:xfrm>
            <a:off x="320414" y="4181633"/>
            <a:ext cx="10028883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0" i="0" u="none" strike="noStrike" kern="1200" cap="none" spc="0" baseline="0">
                <a:solidFill>
                  <a:srgbClr val="0070C0"/>
                </a:solidFill>
                <a:uFillTx/>
                <a:latin typeface="Trebuchet MS"/>
              </a:rPr>
              <a:t>* RELAZIONE o DIMENSIONE </a:t>
            </a:r>
            <a:r>
              <a:rPr lang="it-IT" sz="2400" b="0" i="0" u="sng" strike="noStrike" kern="1200" cap="none" spc="0" baseline="0">
                <a:solidFill>
                  <a:srgbClr val="0070C0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Trebuchet MS"/>
              </a:rPr>
              <a:t>ORIZZONTALE</a:t>
            </a:r>
            <a:r>
              <a:rPr lang="it-IT" sz="2400" b="0" i="0" u="none" strike="noStrike" kern="1200" cap="none" spc="0" baseline="0">
                <a:solidFill>
                  <a:srgbClr val="0070C0"/>
                </a:solidFill>
                <a:uFillTx/>
                <a:latin typeface="Trebuchet MS"/>
              </a:rPr>
              <a:t> </a:t>
            </a: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,ovvero, una relazione «</a:t>
            </a:r>
            <a:r>
              <a:rPr lang="it-IT" sz="2400" b="0" i="1" u="none" strike="noStrike" kern="1200" cap="none" spc="0" baseline="0">
                <a:solidFill>
                  <a:srgbClr val="000000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Trebuchet MS"/>
              </a:rPr>
              <a:t>paritaria» </a:t>
            </a: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tra tutti gli appartenenti della comunità o Stato.</a:t>
            </a:r>
          </a:p>
        </p:txBody>
      </p:sp>
      <p:sp>
        <p:nvSpPr>
          <p:cNvPr id="6" name="Rettangolo 15">
            <a:extLst>
              <a:ext uri="{FF2B5EF4-FFF2-40B4-BE49-F238E27FC236}">
                <a16:creationId xmlns:a16="http://schemas.microsoft.com/office/drawing/2014/main" id="{E51733BD-65AA-4307-A86E-97C80A65584F}"/>
              </a:ext>
            </a:extLst>
          </p:cNvPr>
          <p:cNvSpPr/>
          <p:nvPr/>
        </p:nvSpPr>
        <p:spPr>
          <a:xfrm>
            <a:off x="106216" y="163787"/>
            <a:ext cx="3537566" cy="58477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3200" b="1" i="0" u="none" strike="noStrike" kern="1200" cap="none" spc="0" baseline="0">
                <a:solidFill>
                  <a:srgbClr val="A9D18E"/>
                </a:solidFill>
                <a:effectLst>
                  <a:outerShdw dist="38096" dir="2700000">
                    <a:srgbClr val="54A021"/>
                  </a:outerShdw>
                </a:effectLst>
                <a:uFillTx/>
                <a:latin typeface="Trebuchet MS"/>
              </a:rPr>
              <a:t>LA CITTADINANZA</a:t>
            </a:r>
          </a:p>
        </p:txBody>
      </p:sp>
      <p:sp>
        <p:nvSpPr>
          <p:cNvPr id="7" name="Triangolo isoscele 19">
            <a:extLst>
              <a:ext uri="{FF2B5EF4-FFF2-40B4-BE49-F238E27FC236}">
                <a16:creationId xmlns:a16="http://schemas.microsoft.com/office/drawing/2014/main" id="{97654F8F-468C-4660-805D-3820E68F9B76}"/>
              </a:ext>
            </a:extLst>
          </p:cNvPr>
          <p:cNvSpPr/>
          <p:nvPr/>
        </p:nvSpPr>
        <p:spPr>
          <a:xfrm>
            <a:off x="6689256" y="2194834"/>
            <a:ext cx="1803397" cy="161713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90C226"/>
          </a:solidFill>
          <a:ln w="19046" cap="rnd">
            <a:solidFill>
              <a:srgbClr val="688E1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1800" b="0" i="0" u="none" strike="noStrike" kern="1200" cap="none" spc="0" baseline="0">
              <a:solidFill>
                <a:srgbClr val="FFFFFF"/>
              </a:solidFill>
              <a:uFillTx/>
              <a:latin typeface="Trebuchet MS"/>
            </a:endParaRPr>
          </a:p>
        </p:txBody>
      </p:sp>
      <p:sp>
        <p:nvSpPr>
          <p:cNvPr id="8" name="CasellaDiTesto 24">
            <a:extLst>
              <a:ext uri="{FF2B5EF4-FFF2-40B4-BE49-F238E27FC236}">
                <a16:creationId xmlns:a16="http://schemas.microsoft.com/office/drawing/2014/main" id="{3C03AD33-A0CC-4D05-B928-76AB53D9525E}"/>
              </a:ext>
            </a:extLst>
          </p:cNvPr>
          <p:cNvSpPr txBox="1"/>
          <p:nvPr/>
        </p:nvSpPr>
        <p:spPr>
          <a:xfrm>
            <a:off x="7437062" y="2541949"/>
            <a:ext cx="45296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8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1</a:t>
            </a:r>
          </a:p>
        </p:txBody>
      </p:sp>
      <p:cxnSp>
        <p:nvCxnSpPr>
          <p:cNvPr id="9" name="Connettore diritto 26">
            <a:extLst>
              <a:ext uri="{FF2B5EF4-FFF2-40B4-BE49-F238E27FC236}">
                <a16:creationId xmlns:a16="http://schemas.microsoft.com/office/drawing/2014/main" id="{9990B0F4-E8F0-4335-B5B9-E94D66A63BAE}"/>
              </a:ext>
            </a:extLst>
          </p:cNvPr>
          <p:cNvCxnSpPr/>
          <p:nvPr/>
        </p:nvCxnSpPr>
        <p:spPr>
          <a:xfrm>
            <a:off x="6951716" y="2934794"/>
            <a:ext cx="1278469" cy="0"/>
          </a:xfrm>
          <a:prstGeom prst="straightConnector1">
            <a:avLst/>
          </a:prstGeom>
          <a:noFill/>
          <a:ln w="25402" cap="rnd">
            <a:solidFill>
              <a:srgbClr val="000000"/>
            </a:solidFill>
            <a:prstDash val="solid"/>
            <a:miter/>
          </a:ln>
          <a:effectLst>
            <a:outerShdw dist="25402" dir="5400000" algn="tl">
              <a:srgbClr val="000000">
                <a:alpha val="35000"/>
              </a:srgbClr>
            </a:outerShdw>
          </a:effectLst>
        </p:spPr>
      </p:cxnSp>
      <p:sp>
        <p:nvSpPr>
          <p:cNvPr id="10" name="CasellaDiTesto 27">
            <a:extLst>
              <a:ext uri="{FF2B5EF4-FFF2-40B4-BE49-F238E27FC236}">
                <a16:creationId xmlns:a16="http://schemas.microsoft.com/office/drawing/2014/main" id="{AB7131F8-F785-42E4-B468-BE2559F802A9}"/>
              </a:ext>
            </a:extLst>
          </p:cNvPr>
          <p:cNvSpPr txBox="1"/>
          <p:nvPr/>
        </p:nvSpPr>
        <p:spPr>
          <a:xfrm>
            <a:off x="8417682" y="2288386"/>
            <a:ext cx="1735668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8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1. STATO</a:t>
            </a:r>
          </a:p>
        </p:txBody>
      </p:sp>
      <p:sp>
        <p:nvSpPr>
          <p:cNvPr id="11" name="CasellaDiTesto 28">
            <a:extLst>
              <a:ext uri="{FF2B5EF4-FFF2-40B4-BE49-F238E27FC236}">
                <a16:creationId xmlns:a16="http://schemas.microsoft.com/office/drawing/2014/main" id="{46361B4D-E086-4F5F-9DA0-27F7DA366B22}"/>
              </a:ext>
            </a:extLst>
          </p:cNvPr>
          <p:cNvSpPr txBox="1"/>
          <p:nvPr/>
        </p:nvSpPr>
        <p:spPr>
          <a:xfrm>
            <a:off x="8372630" y="3347782"/>
            <a:ext cx="1735668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8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2. CITTADINI</a:t>
            </a:r>
          </a:p>
        </p:txBody>
      </p:sp>
      <p:sp>
        <p:nvSpPr>
          <p:cNvPr id="12" name="CasellaDiTesto 31">
            <a:extLst>
              <a:ext uri="{FF2B5EF4-FFF2-40B4-BE49-F238E27FC236}">
                <a16:creationId xmlns:a16="http://schemas.microsoft.com/office/drawing/2014/main" id="{89F4E5D6-24CB-46E7-B352-53EECB22FFB1}"/>
              </a:ext>
            </a:extLst>
          </p:cNvPr>
          <p:cNvSpPr txBox="1"/>
          <p:nvPr/>
        </p:nvSpPr>
        <p:spPr>
          <a:xfrm>
            <a:off x="7437062" y="3291209"/>
            <a:ext cx="45296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8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2</a:t>
            </a:r>
          </a:p>
        </p:txBody>
      </p:sp>
      <p:sp>
        <p:nvSpPr>
          <p:cNvPr id="13" name="Freccia in giù 33">
            <a:extLst>
              <a:ext uri="{FF2B5EF4-FFF2-40B4-BE49-F238E27FC236}">
                <a16:creationId xmlns:a16="http://schemas.microsoft.com/office/drawing/2014/main" id="{7C3592ED-FD45-4E6B-86A1-6436A11A5817}"/>
              </a:ext>
            </a:extLst>
          </p:cNvPr>
          <p:cNvSpPr/>
          <p:nvPr/>
        </p:nvSpPr>
        <p:spPr>
          <a:xfrm>
            <a:off x="8990207" y="2657721"/>
            <a:ext cx="310265" cy="690061"/>
          </a:xfrm>
          <a:custGeom>
            <a:avLst>
              <a:gd name="f0" fmla="val 16744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+- f8 0 f7"/>
              <a:gd name="f15" fmla="pin 0 f1 10800"/>
              <a:gd name="f16" fmla="pin 0 f0 21600"/>
              <a:gd name="f17" fmla="*/ f10 f2 1"/>
              <a:gd name="f18" fmla="*/ f11 f2 1"/>
              <a:gd name="f19" fmla="val f15"/>
              <a:gd name="f20" fmla="val f16"/>
              <a:gd name="f21" fmla="*/ f14 1 21600"/>
              <a:gd name="f22" fmla="*/ f15 f12 1"/>
              <a:gd name="f23" fmla="*/ f16 f13 1"/>
              <a:gd name="f24" fmla="*/ f17 1 f4"/>
              <a:gd name="f25" fmla="*/ f18 1 f4"/>
              <a:gd name="f26" fmla="+- 21600 0 f19"/>
              <a:gd name="f27" fmla="+- 21600 0 f20"/>
              <a:gd name="f28" fmla="*/ 0 f21 1"/>
              <a:gd name="f29" fmla="*/ 21600 f21 1"/>
              <a:gd name="f30" fmla="*/ f19 f12 1"/>
              <a:gd name="f31" fmla="*/ f20 f13 1"/>
              <a:gd name="f32" fmla="+- f24 0 f3"/>
              <a:gd name="f33" fmla="+- f25 0 f3"/>
              <a:gd name="f34" fmla="*/ f27 f19 1"/>
              <a:gd name="f35" fmla="*/ f28 1 f21"/>
              <a:gd name="f36" fmla="*/ f29 1 f21"/>
              <a:gd name="f37" fmla="*/ f26 f12 1"/>
              <a:gd name="f38" fmla="*/ f34 1 10800"/>
              <a:gd name="f39" fmla="*/ f35 f13 1"/>
              <a:gd name="f40" fmla="*/ f35 f12 1"/>
              <a:gd name="f41" fmla="*/ f36 f12 1"/>
              <a:gd name="f42" fmla="+- f20 f38 0"/>
              <a:gd name="f43" fmla="*/ f42 f13 1"/>
            </a:gdLst>
            <a:ahLst>
              <a:ahXY gdRefX="f1" minX="f7" maxX="f9" gdRefY="f0" minY="f7" maxY="f8">
                <a:pos x="f22" y="f2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40" y="f31"/>
              </a:cxn>
              <a:cxn ang="f33">
                <a:pos x="f41" y="f31"/>
              </a:cxn>
            </a:cxnLst>
            <a:rect l="f30" t="f39" r="f37" b="f43"/>
            <a:pathLst>
              <a:path w="21600" h="21600">
                <a:moveTo>
                  <a:pt x="f19" y="f7"/>
                </a:moveTo>
                <a:lnTo>
                  <a:pt x="f19" y="f20"/>
                </a:lnTo>
                <a:lnTo>
                  <a:pt x="f7" y="f20"/>
                </a:lnTo>
                <a:lnTo>
                  <a:pt x="f9" y="f8"/>
                </a:lnTo>
                <a:lnTo>
                  <a:pt x="f8" y="f20"/>
                </a:lnTo>
                <a:lnTo>
                  <a:pt x="f26" y="f20"/>
                </a:lnTo>
                <a:lnTo>
                  <a:pt x="f26" y="f7"/>
                </a:lnTo>
                <a:close/>
              </a:path>
            </a:pathLst>
          </a:custGeom>
          <a:solidFill>
            <a:srgbClr val="FFFFFF"/>
          </a:solidFill>
          <a:ln w="19046" cap="rnd">
            <a:solidFill>
              <a:srgbClr val="90C226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1800" b="0" i="0" u="none" strike="noStrike" kern="1200" cap="none" spc="0" baseline="0">
              <a:solidFill>
                <a:srgbClr val="000000"/>
              </a:solidFill>
              <a:uFillTx/>
              <a:latin typeface="Trebuchet MS"/>
            </a:endParaRPr>
          </a:p>
        </p:txBody>
      </p:sp>
      <p:sp>
        <p:nvSpPr>
          <p:cNvPr id="14" name="Ovale 36">
            <a:extLst>
              <a:ext uri="{FF2B5EF4-FFF2-40B4-BE49-F238E27FC236}">
                <a16:creationId xmlns:a16="http://schemas.microsoft.com/office/drawing/2014/main" id="{7504769C-C996-4300-801B-BB6C86ECFD9D}"/>
              </a:ext>
            </a:extLst>
          </p:cNvPr>
          <p:cNvSpPr/>
          <p:nvPr/>
        </p:nvSpPr>
        <p:spPr>
          <a:xfrm>
            <a:off x="1455660" y="5235662"/>
            <a:ext cx="2188122" cy="162233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0070C0">
              <a:alpha val="50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1800" b="0" i="0" u="none" strike="noStrike" kern="1200" cap="none" spc="0" baseline="0">
              <a:solidFill>
                <a:srgbClr val="FFFFFF"/>
              </a:solidFill>
              <a:uFillTx/>
              <a:latin typeface="Trebuchet MS"/>
            </a:endParaRPr>
          </a:p>
        </p:txBody>
      </p:sp>
      <p:sp>
        <p:nvSpPr>
          <p:cNvPr id="15" name="CasellaDiTesto 37">
            <a:extLst>
              <a:ext uri="{FF2B5EF4-FFF2-40B4-BE49-F238E27FC236}">
                <a16:creationId xmlns:a16="http://schemas.microsoft.com/office/drawing/2014/main" id="{A5BFAC99-D1EF-40A0-B541-95ABD1973666}"/>
              </a:ext>
            </a:extLst>
          </p:cNvPr>
          <p:cNvSpPr txBox="1"/>
          <p:nvPr/>
        </p:nvSpPr>
        <p:spPr>
          <a:xfrm>
            <a:off x="1589309" y="5724107"/>
            <a:ext cx="2054473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8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STATO+CITTADINI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E8670F-903A-4052-9EDD-41078DB66E2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21863" y="451576"/>
            <a:ext cx="6464305" cy="586450"/>
          </a:xfrm>
        </p:spPr>
        <p:txBody>
          <a:bodyPr>
            <a:noAutofit/>
          </a:bodyPr>
          <a:lstStyle/>
          <a:p>
            <a:pPr lvl="0"/>
            <a:r>
              <a:rPr lang="it-IT" sz="4800"/>
              <a:t>CITTADINANZA ATTIVA</a:t>
            </a:r>
          </a:p>
        </p:txBody>
      </p:sp>
      <p:pic>
        <p:nvPicPr>
          <p:cNvPr id="3" name="Immagine 6">
            <a:extLst>
              <a:ext uri="{FF2B5EF4-FFF2-40B4-BE49-F238E27FC236}">
                <a16:creationId xmlns:a16="http://schemas.microsoft.com/office/drawing/2014/main" id="{300565AE-EB3F-4ED8-873A-DF81EE9EC7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468" y="5812219"/>
            <a:ext cx="4376711" cy="99697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F1D98854-6139-479E-A4BB-88CDBEE008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2129244" cy="148959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CasellaDiTesto 7">
            <a:extLst>
              <a:ext uri="{FF2B5EF4-FFF2-40B4-BE49-F238E27FC236}">
                <a16:creationId xmlns:a16="http://schemas.microsoft.com/office/drawing/2014/main" id="{CE4ABD52-4A2E-4ED0-87B3-63790CBE71E6}"/>
              </a:ext>
            </a:extLst>
          </p:cNvPr>
          <p:cNvSpPr txBox="1"/>
          <p:nvPr/>
        </p:nvSpPr>
        <p:spPr>
          <a:xfrm>
            <a:off x="292095" y="1742837"/>
            <a:ext cx="11061697" cy="48814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71122" marR="68580" lvl="0" indent="0" algn="just" defTabSz="457200" rtl="0" fontAlgn="auto" hangingPunct="1">
              <a:lnSpc>
                <a:spcPct val="150000"/>
              </a:lnSpc>
              <a:spcBef>
                <a:spcPts val="213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0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Quando si parla di</a:t>
            </a:r>
            <a:r>
              <a:rPr lang="it-IT" sz="2400" b="0" i="0" u="none" strike="noStrike" kern="1200" cap="none" spc="5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1" i="0" u="none" strike="noStrike" kern="1200" cap="none" spc="0" baseline="0" dirty="0">
                <a:solidFill>
                  <a:srgbClr val="90C226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Trebuchet MS"/>
                <a:ea typeface="Calibri" pitchFamily="34"/>
              </a:rPr>
              <a:t>Cittadinanza Attiva</a:t>
            </a:r>
            <a:r>
              <a:rPr lang="it-IT" sz="2400" b="0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, solitamente si pensa alla </a:t>
            </a:r>
            <a:r>
              <a:rPr lang="it-IT" sz="2400" b="0" i="0" u="sng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dimensione verticale </a:t>
            </a:r>
            <a:r>
              <a:rPr lang="it-IT" sz="2400" b="0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della cittadinanza, ma non è così. Essere</a:t>
            </a:r>
            <a:r>
              <a:rPr lang="it-IT" sz="2400" b="0" i="0" u="none" strike="noStrike" kern="1200" cap="none" spc="-235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0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Cittadini</a:t>
            </a:r>
            <a:r>
              <a:rPr lang="it-IT" sz="2400" b="0" i="0" u="none" strike="noStrike" kern="1200" cap="none" spc="-25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0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Attivi</a:t>
            </a:r>
            <a:r>
              <a:rPr lang="it-IT" sz="2400" b="0" i="0" u="none" strike="noStrike" kern="1200" cap="none" spc="-2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0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significa</a:t>
            </a:r>
            <a:r>
              <a:rPr lang="it-IT" sz="2400" b="0" i="0" u="none" strike="noStrike" kern="1200" cap="none" spc="-2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0" i="0" u="none" strike="noStrike" kern="1200" cap="none" spc="-15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1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esercitare</a:t>
            </a:r>
            <a:r>
              <a:rPr lang="it-IT" sz="2400" b="1" i="0" u="none" strike="noStrike" kern="1200" cap="none" spc="-25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1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i</a:t>
            </a:r>
            <a:r>
              <a:rPr lang="it-IT" sz="2400" b="1" i="0" u="none" strike="noStrike" kern="1200" cap="none" spc="-3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1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diritti</a:t>
            </a:r>
            <a:r>
              <a:rPr lang="it-IT" sz="2400" b="1" i="0" u="none" strike="noStrike" kern="1200" cap="none" spc="-2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1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e</a:t>
            </a:r>
            <a:r>
              <a:rPr lang="it-IT" sz="2400" b="1" i="0" u="none" strike="noStrike" kern="1200" cap="none" spc="-3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1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rispettare</a:t>
            </a:r>
            <a:r>
              <a:rPr lang="it-IT" sz="2400" b="1" i="0" u="none" strike="noStrike" kern="1200" cap="none" spc="-25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1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i</a:t>
            </a:r>
            <a:r>
              <a:rPr lang="it-IT" sz="2400" b="1" i="0" u="none" strike="noStrike" kern="1200" cap="none" spc="-2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1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doveri</a:t>
            </a:r>
            <a:r>
              <a:rPr lang="it-IT" sz="2400" b="1" i="0" u="none" strike="noStrike" kern="1200" cap="none" spc="-3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1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sanciti</a:t>
            </a:r>
            <a:r>
              <a:rPr lang="it-IT" sz="2400" b="1" i="0" u="none" strike="noStrike" kern="1200" cap="none" spc="-2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1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per</a:t>
            </a:r>
            <a:r>
              <a:rPr lang="it-IT" sz="2400" b="1" i="0" u="none" strike="noStrike" kern="1200" cap="none" spc="-2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L</a:t>
            </a:r>
            <a:r>
              <a:rPr lang="it-IT" sz="2400" b="1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egge.</a:t>
            </a:r>
            <a:r>
              <a:rPr lang="it-IT" sz="2400" b="1" i="0" u="none" strike="noStrike" kern="1200" cap="none" spc="-5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</a:p>
          <a:p>
            <a:pPr marL="71122" marR="68580" lvl="0" indent="0" algn="just" defTabSz="457200" rtl="0" fontAlgn="auto" hangingPunct="1">
              <a:lnSpc>
                <a:spcPct val="150000"/>
              </a:lnSpc>
              <a:spcBef>
                <a:spcPts val="213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0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Un</a:t>
            </a:r>
            <a:r>
              <a:rPr lang="it-IT" sz="2400" b="0" i="0" u="none" strike="noStrike" kern="1200" cap="none" spc="-3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1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cittadino</a:t>
            </a:r>
            <a:r>
              <a:rPr lang="it-IT" sz="2400" b="1" i="0" u="none" strike="noStrike" kern="1200" cap="none" spc="-25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1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attivo</a:t>
            </a:r>
            <a:r>
              <a:rPr lang="it-IT" sz="2400" b="1" i="0" u="none" strike="noStrike" kern="1200" cap="none" spc="-235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, </a:t>
            </a:r>
            <a:r>
              <a:rPr lang="it-IT" sz="2400" b="0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dunque, è quel cittadino </a:t>
            </a:r>
            <a:r>
              <a:rPr lang="it-IT" sz="2400" b="1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che va a votare, che paga regolarmente le tasse e che non commette infrazioni </a:t>
            </a:r>
            <a:r>
              <a:rPr lang="it-IT" sz="2400" b="0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di</a:t>
            </a:r>
            <a:r>
              <a:rPr lang="it-IT" sz="2400" b="0" i="0" u="none" strike="noStrike" kern="1200" cap="none" spc="5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0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vario genere ma è anche quel cittadino </a:t>
            </a:r>
            <a:r>
              <a:rPr lang="it-IT" sz="2400" b="1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che tutela la famiglia, considera importante il bene comune e della propria famiglia...</a:t>
            </a:r>
          </a:p>
          <a:p>
            <a:pPr marL="71122" marR="68580" lvl="0" indent="0" algn="just" defTabSz="457200" rtl="0" fontAlgn="auto" hangingPunct="1">
              <a:lnSpc>
                <a:spcPct val="150000"/>
              </a:lnSpc>
              <a:spcBef>
                <a:spcPts val="213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ea typeface="Calibri" pitchFamily="34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7340BD-089B-42E8-B58A-C82E69A208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9655" y="190780"/>
            <a:ext cx="5010299" cy="1320795"/>
          </a:xfrm>
        </p:spPr>
        <p:txBody>
          <a:bodyPr/>
          <a:lstStyle/>
          <a:p>
            <a:pPr lvl="0"/>
            <a:r>
              <a:rPr lang="it-IT" sz="4400"/>
              <a:t>LA CITTADINANZA</a:t>
            </a:r>
          </a:p>
        </p:txBody>
      </p:sp>
      <p:pic>
        <p:nvPicPr>
          <p:cNvPr id="3" name="Immagine 6">
            <a:extLst>
              <a:ext uri="{FF2B5EF4-FFF2-40B4-BE49-F238E27FC236}">
                <a16:creationId xmlns:a16="http://schemas.microsoft.com/office/drawing/2014/main" id="{B22B3D40-D554-4BC0-8C41-F6B9475DE4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92051" y="-29068"/>
            <a:ext cx="4811353" cy="1299069"/>
          </a:xfr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94715B6-5E58-4F1B-A24C-40B29A1207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62752" y="5080607"/>
            <a:ext cx="2540002" cy="187971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CasellaDiTesto 5">
            <a:extLst>
              <a:ext uri="{FF2B5EF4-FFF2-40B4-BE49-F238E27FC236}">
                <a16:creationId xmlns:a16="http://schemas.microsoft.com/office/drawing/2014/main" id="{EF7507E1-AD46-46CA-A69A-16BA0D7D7F0E}"/>
              </a:ext>
            </a:extLst>
          </p:cNvPr>
          <p:cNvSpPr txBox="1"/>
          <p:nvPr/>
        </p:nvSpPr>
        <p:spPr>
          <a:xfrm>
            <a:off x="4761655" y="1753151"/>
            <a:ext cx="5349925" cy="35394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Le due </a:t>
            </a:r>
            <a:r>
              <a:rPr lang="it-IT" sz="2800" b="0" i="0" u="none" strike="noStrike" kern="1200" cap="none" spc="0" baseline="0" dirty="0">
                <a:solidFill>
                  <a:srgbClr val="548235"/>
                </a:solidFill>
                <a:uFillTx/>
                <a:latin typeface="Calibri"/>
              </a:rPr>
              <a:t>dimensioni</a:t>
            </a:r>
            <a:r>
              <a:rPr lang="it-IT" sz="2800" b="0" i="0" u="none" strike="noStrike" kern="1200" cap="none" spc="0" baseline="0" dirty="0">
                <a:solidFill>
                  <a:srgbClr val="A9D18E"/>
                </a:solidFill>
                <a:uFillTx/>
                <a:latin typeface="Calibri"/>
              </a:rPr>
              <a:t> </a:t>
            </a:r>
            <a:r>
              <a:rPr lang="it-IT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o </a:t>
            </a:r>
            <a:r>
              <a:rPr lang="it-IT" sz="2800" b="0" i="0" u="none" strike="noStrike" kern="1200" cap="none" spc="0" baseline="0" dirty="0">
                <a:solidFill>
                  <a:srgbClr val="548235"/>
                </a:solidFill>
                <a:uFillTx/>
                <a:latin typeface="Calibri"/>
              </a:rPr>
              <a:t>relazioni</a:t>
            </a:r>
            <a:r>
              <a:rPr lang="it-IT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</a:t>
            </a:r>
            <a:r>
              <a:rPr lang="it-IT" sz="2800" b="0" i="0" u="none" strike="noStrike" kern="1200" cap="none" spc="0" baseline="0" dirty="0">
                <a:solidFill>
                  <a:srgbClr val="000000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Calibri"/>
              </a:rPr>
              <a:t>collaborano</a:t>
            </a:r>
            <a:r>
              <a:rPr lang="it-IT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tra loro in quanto l’obiettivo principale di ogni Stato è che la cittadinanza diventi una componente costante del processo decisionale dell’attuazione e valutazione delle politiche pubbliche europee e non solo.  </a:t>
            </a:r>
          </a:p>
        </p:txBody>
      </p:sp>
      <p:pic>
        <p:nvPicPr>
          <p:cNvPr id="6" name="Immagine 6">
            <a:extLst>
              <a:ext uri="{FF2B5EF4-FFF2-40B4-BE49-F238E27FC236}">
                <a16:creationId xmlns:a16="http://schemas.microsoft.com/office/drawing/2014/main" id="{83204BB1-AB59-4B9A-9035-71D79B03CA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117" y="1703764"/>
            <a:ext cx="4011262" cy="2390717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6F1A2AB0-4A87-49FB-8B40-8E2FBDD918E4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z="2400" dirty="0">
                <a:solidFill>
                  <a:srgbClr val="000000"/>
                </a:solidFill>
              </a:rPr>
              <a:t>La Cittadinanza Attiva deve essere percepita come </a:t>
            </a:r>
            <a:r>
              <a:rPr lang="it-IT" sz="2400" i="1" dirty="0">
                <a:solidFill>
                  <a:srgbClr val="000000"/>
                </a:solidFill>
              </a:rPr>
              <a:t>impegno, condivisione, riconoscimento</a:t>
            </a:r>
            <a:r>
              <a:rPr lang="it-IT" sz="2400" dirty="0">
                <a:solidFill>
                  <a:srgbClr val="000000"/>
                </a:solidFill>
              </a:rPr>
              <a:t>.</a:t>
            </a:r>
          </a:p>
          <a:p>
            <a:pPr lvl="0"/>
            <a:r>
              <a:rPr lang="it-IT" sz="2400" dirty="0">
                <a:solidFill>
                  <a:srgbClr val="000000"/>
                </a:solidFill>
              </a:rPr>
              <a:t> E’ cittadino attivo</a:t>
            </a:r>
            <a:r>
              <a:rPr lang="it-IT" sz="2400" spc="-235" dirty="0">
                <a:solidFill>
                  <a:srgbClr val="000000"/>
                </a:solidFill>
              </a:rPr>
              <a:t> </a:t>
            </a:r>
            <a:r>
              <a:rPr lang="it-IT" sz="2400" dirty="0">
                <a:solidFill>
                  <a:srgbClr val="000000"/>
                </a:solidFill>
              </a:rPr>
              <a:t>chi si impegna in vari modi nella società civile, attraverso il Volontariato o attraverso l’associazionismo. </a:t>
            </a:r>
          </a:p>
          <a:p>
            <a:pPr lvl="0"/>
            <a:r>
              <a:rPr lang="it-IT" sz="2400" dirty="0">
                <a:solidFill>
                  <a:srgbClr val="000000"/>
                </a:solidFill>
              </a:rPr>
              <a:t>In</a:t>
            </a:r>
            <a:r>
              <a:rPr lang="it-IT" sz="2400" spc="5" dirty="0">
                <a:solidFill>
                  <a:srgbClr val="000000"/>
                </a:solidFill>
              </a:rPr>
              <a:t> </a:t>
            </a:r>
            <a:r>
              <a:rPr lang="it-IT" sz="2400" dirty="0">
                <a:solidFill>
                  <a:srgbClr val="000000"/>
                </a:solidFill>
              </a:rPr>
              <a:t>questo caso il </a:t>
            </a:r>
            <a:r>
              <a:rPr lang="it-IT" sz="2400" b="1" dirty="0">
                <a:solidFill>
                  <a:srgbClr val="54A021"/>
                </a:solidFill>
              </a:rPr>
              <a:t>significato di Cittadinanza Attiva </a:t>
            </a:r>
            <a:r>
              <a:rPr lang="it-IT" sz="2400" dirty="0">
                <a:solidFill>
                  <a:srgbClr val="000000"/>
                </a:solidFill>
              </a:rPr>
              <a:t>è più orientato verso la </a:t>
            </a:r>
            <a:r>
              <a:rPr lang="it-IT" sz="2400" b="1" dirty="0">
                <a:solidFill>
                  <a:srgbClr val="0070C0"/>
                </a:solidFill>
              </a:rPr>
              <a:t>dimensione orizzontale della</a:t>
            </a:r>
            <a:r>
              <a:rPr lang="it-IT" sz="2400" b="1" spc="5" dirty="0">
                <a:solidFill>
                  <a:srgbClr val="0070C0"/>
                </a:solidFill>
              </a:rPr>
              <a:t> </a:t>
            </a:r>
            <a:r>
              <a:rPr lang="it-IT" sz="2400" b="1" dirty="0">
                <a:solidFill>
                  <a:srgbClr val="0070C0"/>
                </a:solidFill>
              </a:rPr>
              <a:t>cittadinanza e NON verticale.</a:t>
            </a:r>
            <a:endParaRPr lang="it-IT" sz="2400" dirty="0">
              <a:solidFill>
                <a:srgbClr val="0070C0"/>
              </a:solidFill>
            </a:endParaRPr>
          </a:p>
        </p:txBody>
      </p:sp>
      <p:pic>
        <p:nvPicPr>
          <p:cNvPr id="3" name="Immagine 6">
            <a:extLst>
              <a:ext uri="{FF2B5EF4-FFF2-40B4-BE49-F238E27FC236}">
                <a16:creationId xmlns:a16="http://schemas.microsoft.com/office/drawing/2014/main" id="{85DA338C-9DF3-458F-8F4E-E09107EA09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2768" y="5432285"/>
            <a:ext cx="5353876" cy="142571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D429D7F8-43FC-4225-A7F9-7A40EAB834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2129244" cy="148959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Rettangolo 5">
            <a:extLst>
              <a:ext uri="{FF2B5EF4-FFF2-40B4-BE49-F238E27FC236}">
                <a16:creationId xmlns:a16="http://schemas.microsoft.com/office/drawing/2014/main" id="{F97982EA-83C5-42BE-8CF5-689790FD8582}"/>
              </a:ext>
            </a:extLst>
          </p:cNvPr>
          <p:cNvSpPr/>
          <p:nvPr/>
        </p:nvSpPr>
        <p:spPr>
          <a:xfrm>
            <a:off x="2561188" y="173333"/>
            <a:ext cx="6866430" cy="92333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5400" b="1" i="0" u="none" strike="noStrike" kern="1200" cap="none" spc="0" baseline="0">
                <a:solidFill>
                  <a:srgbClr val="000000"/>
                </a:solidFill>
                <a:effectLst>
                  <a:outerShdw dist="38095" dir="2639887">
                    <a:srgbClr val="90C226"/>
                  </a:outerShdw>
                </a:effectLst>
                <a:uFillTx/>
                <a:latin typeface="Trebuchet MS"/>
              </a:rPr>
              <a:t>IL CITTADINO ATTIVO</a:t>
            </a:r>
          </a:p>
        </p:txBody>
      </p:sp>
      <p:pic>
        <p:nvPicPr>
          <p:cNvPr id="6" name="Immagine 7">
            <a:extLst>
              <a:ext uri="{FF2B5EF4-FFF2-40B4-BE49-F238E27FC236}">
                <a16:creationId xmlns:a16="http://schemas.microsoft.com/office/drawing/2014/main" id="{9F3FFBA2-CC70-4672-B812-505084951E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8240" y="2160590"/>
            <a:ext cx="1451518" cy="1352553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>
            <a:extLst>
              <a:ext uri="{FF2B5EF4-FFF2-40B4-BE49-F238E27FC236}">
                <a16:creationId xmlns:a16="http://schemas.microsoft.com/office/drawing/2014/main" id="{C3B90619-CCDB-4E4F-B38C-2B0785C780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2768" y="5432285"/>
            <a:ext cx="5353876" cy="142571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EDAE3BD-23DC-47CD-92DB-EDAE013544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36632" y="5296561"/>
            <a:ext cx="2231931" cy="156143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C01B2FB3-F36A-46B3-9868-1ED371EF8DB6}"/>
              </a:ext>
            </a:extLst>
          </p:cNvPr>
          <p:cNvSpPr/>
          <p:nvPr/>
        </p:nvSpPr>
        <p:spPr>
          <a:xfrm>
            <a:off x="155585" y="162086"/>
            <a:ext cx="7451079" cy="92333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5400" b="1" i="0" u="none" strike="noStrike" kern="1200" cap="none" spc="0" baseline="0">
                <a:solidFill>
                  <a:srgbClr val="C5E0B4"/>
                </a:solidFill>
                <a:effectLst>
                  <a:outerShdw dist="38096" dir="2700000">
                    <a:srgbClr val="54A021"/>
                  </a:outerShdw>
                </a:effectLst>
                <a:uFillTx/>
                <a:latin typeface="Trebuchet MS"/>
              </a:rPr>
              <a:t>Essere </a:t>
            </a:r>
            <a:r>
              <a:rPr lang="it-IT" sz="5400" b="1" i="0" u="sng" strike="noStrike" kern="1200" cap="none" spc="0" baseline="0">
                <a:solidFill>
                  <a:srgbClr val="C5E0B4"/>
                </a:solidFill>
                <a:effectLst>
                  <a:outerShdw dist="38096" dir="2700000">
                    <a:srgbClr val="54A021"/>
                  </a:outerShdw>
                </a:effectLst>
                <a:uFillTx/>
                <a:latin typeface="Trebuchet MS"/>
              </a:rPr>
              <a:t>cittadino attivo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F98C1A9-038F-4ADD-81DA-9140B71D9A2B}"/>
              </a:ext>
            </a:extLst>
          </p:cNvPr>
          <p:cNvSpPr txBox="1"/>
          <p:nvPr/>
        </p:nvSpPr>
        <p:spPr>
          <a:xfrm>
            <a:off x="155585" y="2289355"/>
            <a:ext cx="9929771" cy="19389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30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Partecipazione consapevole di una persona alla vita politica e civile del suo Paese e l’inserimento nella rete dei diritti e doveri che sono costitutivi dell’essere cittadino. </a:t>
            </a:r>
          </a:p>
        </p:txBody>
      </p:sp>
      <p:sp>
        <p:nvSpPr>
          <p:cNvPr id="6" name="Freccia in giù 5">
            <a:extLst>
              <a:ext uri="{FF2B5EF4-FFF2-40B4-BE49-F238E27FC236}">
                <a16:creationId xmlns:a16="http://schemas.microsoft.com/office/drawing/2014/main" id="{C4F53DED-CD58-4A24-80CA-4C44943FC5C2}"/>
              </a:ext>
            </a:extLst>
          </p:cNvPr>
          <p:cNvSpPr/>
          <p:nvPr/>
        </p:nvSpPr>
        <p:spPr>
          <a:xfrm>
            <a:off x="5618475" y="1085411"/>
            <a:ext cx="1127756" cy="923333"/>
          </a:xfrm>
          <a:custGeom>
            <a:avLst>
              <a:gd name="f0" fmla="val 10800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pin 0 f1 10800"/>
              <a:gd name="f15" fmla="pin 0 f0 21600"/>
              <a:gd name="f16" fmla="*/ f10 f2 1"/>
              <a:gd name="f17" fmla="*/ f11 f2 1"/>
              <a:gd name="f18" fmla="val f14"/>
              <a:gd name="f19" fmla="val f15"/>
              <a:gd name="f20" fmla="+- 21600 0 f14"/>
              <a:gd name="f21" fmla="*/ f14 f12 1"/>
              <a:gd name="f22" fmla="*/ f15 f13 1"/>
              <a:gd name="f23" fmla="*/ 0 f13 1"/>
              <a:gd name="f24" fmla="*/ 0 f12 1"/>
              <a:gd name="f25" fmla="*/ f16 1 f4"/>
              <a:gd name="f26" fmla="*/ 21600 f12 1"/>
              <a:gd name="f27" fmla="*/ f17 1 f4"/>
              <a:gd name="f28" fmla="+- 21600 0 f19"/>
              <a:gd name="f29" fmla="*/ f18 f12 1"/>
              <a:gd name="f30" fmla="*/ f20 f12 1"/>
              <a:gd name="f31" fmla="*/ f19 f13 1"/>
              <a:gd name="f32" fmla="+- f25 0 f3"/>
              <a:gd name="f33" fmla="+- f27 0 f3"/>
              <a:gd name="f34" fmla="*/ f28 f18 1"/>
              <a:gd name="f35" fmla="*/ f34 1 10800"/>
              <a:gd name="f36" fmla="+- f19 f35 0"/>
              <a:gd name="f37" fmla="*/ f36 f13 1"/>
            </a:gdLst>
            <a:ahLst>
              <a:ahXY gdRefX="f1" minX="f7" maxX="f9" gdRefY="f0" minY="f7" maxY="f8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4" y="f31"/>
              </a:cxn>
              <a:cxn ang="f33">
                <a:pos x="f26" y="f31"/>
              </a:cxn>
            </a:cxnLst>
            <a:rect l="f29" t="f23" r="f30" b="f37"/>
            <a:pathLst>
              <a:path w="21600" h="21600">
                <a:moveTo>
                  <a:pt x="f18" y="f7"/>
                </a:moveTo>
                <a:lnTo>
                  <a:pt x="f18" y="f19"/>
                </a:lnTo>
                <a:lnTo>
                  <a:pt x="f7" y="f19"/>
                </a:lnTo>
                <a:lnTo>
                  <a:pt x="f9" y="f8"/>
                </a:lnTo>
                <a:lnTo>
                  <a:pt x="f8" y="f19"/>
                </a:lnTo>
                <a:lnTo>
                  <a:pt x="f20" y="f19"/>
                </a:lnTo>
                <a:lnTo>
                  <a:pt x="f20" y="f7"/>
                </a:lnTo>
                <a:close/>
              </a:path>
            </a:pathLst>
          </a:custGeom>
          <a:solidFill>
            <a:srgbClr val="70AD47"/>
          </a:solidFill>
          <a:ln w="12701" cap="flat">
            <a:solidFill>
              <a:srgbClr val="507E3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>
            <a:extLst>
              <a:ext uri="{FF2B5EF4-FFF2-40B4-BE49-F238E27FC236}">
                <a16:creationId xmlns:a16="http://schemas.microsoft.com/office/drawing/2014/main" id="{EFDB5A84-B7E7-49F6-9744-DA0D7FEA6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2768" y="5432285"/>
            <a:ext cx="5353876" cy="142571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B44FDF3-2FA0-4BE3-89B3-8DB0D9278B6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36632" y="5296561"/>
            <a:ext cx="2231931" cy="156143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67EDBA08-6682-4C3C-8168-EC52718C978D}"/>
              </a:ext>
            </a:extLst>
          </p:cNvPr>
          <p:cNvSpPr/>
          <p:nvPr/>
        </p:nvSpPr>
        <p:spPr>
          <a:xfrm>
            <a:off x="236866" y="354970"/>
            <a:ext cx="7451079" cy="92333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5400" b="1" i="0" u="none" strike="noStrike" kern="1200" cap="none" spc="0" baseline="0">
                <a:solidFill>
                  <a:srgbClr val="C5E0B4"/>
                </a:solidFill>
                <a:effectLst>
                  <a:outerShdw dist="38096" dir="2700000">
                    <a:srgbClr val="54A021"/>
                  </a:outerShdw>
                </a:effectLst>
                <a:uFillTx/>
                <a:latin typeface="Trebuchet MS"/>
              </a:rPr>
              <a:t>Essere cittadino attivo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81D975B-8006-4082-93C3-65C42DA0D35D}"/>
              </a:ext>
            </a:extLst>
          </p:cNvPr>
          <p:cNvSpPr txBox="1"/>
          <p:nvPr/>
        </p:nvSpPr>
        <p:spPr>
          <a:xfrm>
            <a:off x="838203" y="1856268"/>
            <a:ext cx="7648398" cy="28623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3600" b="0" i="0" u="none" strike="noStrike" kern="1200" cap="none" spc="0" baseline="0">
                <a:solidFill>
                  <a:srgbClr val="000000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Trebuchet MS"/>
              </a:rPr>
              <a:t>Essere </a:t>
            </a:r>
            <a:r>
              <a:rPr lang="it-IT" sz="3600" b="0" i="0" u="none" strike="noStrike" kern="1200" cap="none" spc="0" baseline="0">
                <a:solidFill>
                  <a:srgbClr val="54A021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Trebuchet MS"/>
              </a:rPr>
              <a:t>Cittadino Attivo </a:t>
            </a:r>
            <a:r>
              <a:rPr lang="it-IT" sz="3600" b="0" i="0" u="none" strike="noStrike" kern="1200" cap="none" spc="0" baseline="0">
                <a:solidFill>
                  <a:srgbClr val="000000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Trebuchet MS"/>
              </a:rPr>
              <a:t>significa prima di tutto essere cosciente dei propri diritti e dei propri doveri, questo implica il «dovere-diritto» di informarsi e di formarsi.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>
            <a:extLst>
              <a:ext uri="{FF2B5EF4-FFF2-40B4-BE49-F238E27FC236}">
                <a16:creationId xmlns:a16="http://schemas.microsoft.com/office/drawing/2014/main" id="{91B0FD2A-C863-4197-AD37-80C77DC48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9282" y="5802681"/>
            <a:ext cx="3962963" cy="10553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8C2AB33-1F8F-4A68-94C6-812CFEDE67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143469"/>
            <a:ext cx="2231931" cy="156143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6E418006-A357-45F4-9570-175478866F7B}"/>
              </a:ext>
            </a:extLst>
          </p:cNvPr>
          <p:cNvSpPr/>
          <p:nvPr/>
        </p:nvSpPr>
        <p:spPr>
          <a:xfrm>
            <a:off x="2153924" y="143469"/>
            <a:ext cx="6929122" cy="175432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5400" b="1" i="0" u="none" strike="noStrike" kern="1200" cap="none" spc="0" baseline="0">
                <a:solidFill>
                  <a:srgbClr val="C5E0B4"/>
                </a:solidFill>
                <a:effectLst>
                  <a:outerShdw dist="38096" dir="2700000">
                    <a:srgbClr val="54A021"/>
                  </a:outerShdw>
                </a:effectLst>
                <a:uFillTx/>
                <a:latin typeface="Trebuchet MS"/>
              </a:rPr>
              <a:t>Essere cittadino attivo</a:t>
            </a:r>
          </a:p>
        </p:txBody>
      </p:sp>
      <p:pic>
        <p:nvPicPr>
          <p:cNvPr id="5" name="Immagine 5">
            <a:extLst>
              <a:ext uri="{FF2B5EF4-FFF2-40B4-BE49-F238E27FC236}">
                <a16:creationId xmlns:a16="http://schemas.microsoft.com/office/drawing/2014/main" id="{6C3D80D1-CE1D-4E6B-986C-B954DCB3E4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827" y="2249497"/>
            <a:ext cx="7343454" cy="4106762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>
            <a:extLst>
              <a:ext uri="{FF2B5EF4-FFF2-40B4-BE49-F238E27FC236}">
                <a16:creationId xmlns:a16="http://schemas.microsoft.com/office/drawing/2014/main" id="{0E01393F-E16B-44A6-8D8A-6EF3BE7D1A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765" y="5739825"/>
            <a:ext cx="4522732" cy="1143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8282649-E685-4F40-A653-8E98F39E034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214835" y="0"/>
            <a:ext cx="2096792" cy="146688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Rettangolo 5">
            <a:extLst>
              <a:ext uri="{FF2B5EF4-FFF2-40B4-BE49-F238E27FC236}">
                <a16:creationId xmlns:a16="http://schemas.microsoft.com/office/drawing/2014/main" id="{CFEBF88C-29DB-44FC-B9AE-B36C99EC758C}"/>
              </a:ext>
            </a:extLst>
          </p:cNvPr>
          <p:cNvSpPr/>
          <p:nvPr/>
        </p:nvSpPr>
        <p:spPr>
          <a:xfrm>
            <a:off x="111255" y="143451"/>
            <a:ext cx="7191243" cy="132343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4000" b="1" i="0" u="none" strike="noStrike" kern="1200" cap="none" spc="0" baseline="0">
                <a:solidFill>
                  <a:srgbClr val="C5E0B4"/>
                </a:solidFill>
                <a:effectLst>
                  <a:outerShdw dist="38096" dir="2700000">
                    <a:srgbClr val="54A021"/>
                  </a:outerShdw>
                </a:effectLst>
                <a:uFillTx/>
                <a:latin typeface="Trebuchet MS"/>
              </a:rPr>
              <a:t>Essere cittadino attivo in ambito giuridico</a:t>
            </a:r>
          </a:p>
        </p:txBody>
      </p:sp>
      <p:sp>
        <p:nvSpPr>
          <p:cNvPr id="5" name="CasellaDiTesto 3">
            <a:extLst>
              <a:ext uri="{FF2B5EF4-FFF2-40B4-BE49-F238E27FC236}">
                <a16:creationId xmlns:a16="http://schemas.microsoft.com/office/drawing/2014/main" id="{BFB241CF-4156-49F9-88BF-F64A6EE5C2BB}"/>
              </a:ext>
            </a:extLst>
          </p:cNvPr>
          <p:cNvSpPr txBox="1"/>
          <p:nvPr/>
        </p:nvSpPr>
        <p:spPr>
          <a:xfrm>
            <a:off x="1501115" y="2049088"/>
            <a:ext cx="7810503" cy="310853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8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In </a:t>
            </a:r>
            <a:r>
              <a:rPr lang="it-IT" sz="2800" b="0" i="0" u="sng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ambito giuridico</a:t>
            </a:r>
            <a:r>
              <a:rPr lang="it-IT" sz="28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, il termine </a:t>
            </a:r>
            <a:r>
              <a:rPr lang="it-IT" sz="2800" b="0" i="0" u="none" strike="noStrike" kern="1200" cap="none" spc="0" baseline="0">
                <a:solidFill>
                  <a:srgbClr val="54A021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Trebuchet MS"/>
              </a:rPr>
              <a:t>Cittadino</a:t>
            </a:r>
            <a:r>
              <a:rPr lang="it-IT" sz="28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 indica l’insieme dei diritti e dei doveri di chi appartiene a un determinato Stato o a una determinata comunità. 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8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La cittadinanza può essere vista come uno </a:t>
            </a:r>
            <a:r>
              <a:rPr lang="it-IT" sz="2800" b="0" i="1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status</a:t>
            </a:r>
            <a:r>
              <a:rPr lang="it-IT" sz="28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 di cittadino ma anche come un rapporto giuridico tra Cittadino e Stato.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313125F-89A7-4C41-A31F-95E6D674536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66826" y="2002938"/>
            <a:ext cx="8596667" cy="4531254"/>
          </a:xfrm>
        </p:spPr>
        <p:txBody>
          <a:bodyPr/>
          <a:lstStyle/>
          <a:p>
            <a:pPr marL="0" lvl="0" indent="0">
              <a:buNone/>
            </a:pPr>
            <a:r>
              <a:rPr lang="it-IT"/>
              <a:t>In </a:t>
            </a:r>
            <a:r>
              <a:rPr lang="it-IT" i="1">
                <a:solidFill>
                  <a:srgbClr val="90C226"/>
                </a:solidFill>
              </a:rPr>
              <a:t>ambito giuridico </a:t>
            </a:r>
            <a:r>
              <a:rPr lang="it-IT"/>
              <a:t>diversi sono i </a:t>
            </a:r>
            <a:r>
              <a:rPr lang="it-IT" i="1"/>
              <a:t>DIRITTI</a:t>
            </a:r>
            <a:r>
              <a:rPr lang="it-IT"/>
              <a:t> che riguardano il cittadino: </a:t>
            </a:r>
          </a:p>
          <a:p>
            <a:pPr lvl="0"/>
            <a:r>
              <a:rPr lang="it-IT"/>
              <a:t>Diritti politici</a:t>
            </a:r>
          </a:p>
          <a:p>
            <a:pPr lvl="0"/>
            <a:r>
              <a:rPr lang="it-IT"/>
              <a:t>Diritti civili</a:t>
            </a:r>
          </a:p>
          <a:p>
            <a:pPr lvl="0"/>
            <a:r>
              <a:rPr lang="it-IT"/>
              <a:t>Diritti sociali</a:t>
            </a:r>
          </a:p>
          <a:p>
            <a:pPr lvl="0"/>
            <a:endParaRPr lang="it-IT"/>
          </a:p>
          <a:p>
            <a:pPr marL="0" lvl="0" indent="0">
              <a:buNone/>
            </a:pPr>
            <a:r>
              <a:rPr lang="it-IT" sz="2400"/>
              <a:t>A tutte le persone </a:t>
            </a:r>
            <a:r>
              <a:rPr lang="it-IT"/>
              <a:t>in quanto essere umani e indipendentemente dal possesso della cittadinanza spettano, invece, alcuni diritti che prendono tradizionalmente il nome di </a:t>
            </a:r>
            <a:r>
              <a:rPr lang="it-IT" u="sng">
                <a:solidFill>
                  <a:srgbClr val="54A021"/>
                </a:solidFill>
                <a:effectLst>
                  <a:outerShdw dist="38096" dir="2700000">
                    <a:srgbClr val="000000"/>
                  </a:outerShdw>
                </a:effectLst>
              </a:rPr>
              <a:t>DIRITTI ALLA PERSONA: </a:t>
            </a:r>
          </a:p>
          <a:p>
            <a:pPr marL="0" lvl="0" indent="0">
              <a:buNone/>
            </a:pPr>
            <a:r>
              <a:rPr lang="it-IT"/>
              <a:t> - Diritto alla manifestazione del pensiero;</a:t>
            </a:r>
          </a:p>
          <a:p>
            <a:pPr marL="0" lvl="0" indent="0">
              <a:buNone/>
            </a:pPr>
            <a:r>
              <a:rPr lang="it-IT"/>
              <a:t> - Diritto alla salute;</a:t>
            </a:r>
          </a:p>
          <a:p>
            <a:pPr marL="0" lvl="0" indent="0">
              <a:buNone/>
            </a:pPr>
            <a:r>
              <a:rPr lang="it-IT"/>
              <a:t> - Diritto alla libertà religiosa.</a:t>
            </a:r>
          </a:p>
        </p:txBody>
      </p:sp>
      <p:pic>
        <p:nvPicPr>
          <p:cNvPr id="3" name="Immagine 6">
            <a:extLst>
              <a:ext uri="{FF2B5EF4-FFF2-40B4-BE49-F238E27FC236}">
                <a16:creationId xmlns:a16="http://schemas.microsoft.com/office/drawing/2014/main" id="{27005A4E-1683-4FCC-80DC-0D249384C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1965" y="5717633"/>
            <a:ext cx="4282345" cy="114036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6FDD05E0-EF1B-481D-AD00-15D82E014A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2129244" cy="148959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Rettangolo 5">
            <a:extLst>
              <a:ext uri="{FF2B5EF4-FFF2-40B4-BE49-F238E27FC236}">
                <a16:creationId xmlns:a16="http://schemas.microsoft.com/office/drawing/2014/main" id="{CA093F04-86EC-4727-B193-CFEDF4D84406}"/>
              </a:ext>
            </a:extLst>
          </p:cNvPr>
          <p:cNvSpPr/>
          <p:nvPr/>
        </p:nvSpPr>
        <p:spPr>
          <a:xfrm>
            <a:off x="2270254" y="166155"/>
            <a:ext cx="7191243" cy="132343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4000" b="1" i="0" u="none" strike="noStrike" kern="1200" cap="none" spc="0" baseline="0">
                <a:solidFill>
                  <a:srgbClr val="C5E0B4"/>
                </a:solidFill>
                <a:effectLst>
                  <a:outerShdw dist="38096" dir="2700000">
                    <a:srgbClr val="54A021"/>
                  </a:outerShdw>
                </a:effectLst>
                <a:uFillTx/>
                <a:latin typeface="Trebuchet MS"/>
              </a:rPr>
              <a:t>Essere cittadino attivo in ambito giuridico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650A44-BEBF-4459-A616-6A2E7394A33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0314" y="206901"/>
            <a:ext cx="8061679" cy="586450"/>
          </a:xfrm>
        </p:spPr>
        <p:txBody>
          <a:bodyPr>
            <a:noAutofit/>
          </a:bodyPr>
          <a:lstStyle/>
          <a:p>
            <a:pPr lvl="0"/>
            <a:r>
              <a:rPr lang="it-IT" sz="4000"/>
              <a:t>IL CITTADINO ATTIVO NELLA COMUNITA’</a:t>
            </a:r>
          </a:p>
        </p:txBody>
      </p:sp>
      <p:pic>
        <p:nvPicPr>
          <p:cNvPr id="3" name="Immagine 6">
            <a:extLst>
              <a:ext uri="{FF2B5EF4-FFF2-40B4-BE49-F238E27FC236}">
                <a16:creationId xmlns:a16="http://schemas.microsoft.com/office/drawing/2014/main" id="{3E72B8BE-FD2B-442F-A55D-E7D2D565C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869" y="5432285"/>
            <a:ext cx="5353876" cy="142571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AAFB89E4-2B6A-4077-A15F-AB972509F9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081314" y="594716"/>
            <a:ext cx="2129244" cy="148959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CasellaDiTesto 3">
            <a:extLst>
              <a:ext uri="{FF2B5EF4-FFF2-40B4-BE49-F238E27FC236}">
                <a16:creationId xmlns:a16="http://schemas.microsoft.com/office/drawing/2014/main" id="{1D909086-2C4D-4EA1-AF26-B4F3DF6EC51D}"/>
              </a:ext>
            </a:extLst>
          </p:cNvPr>
          <p:cNvSpPr txBox="1"/>
          <p:nvPr/>
        </p:nvSpPr>
        <p:spPr>
          <a:xfrm>
            <a:off x="952503" y="2425702"/>
            <a:ext cx="8242301" cy="23083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La «</a:t>
            </a:r>
            <a:r>
              <a:rPr lang="it-IT" sz="2400" b="0" i="1" u="none" strike="noStrike" kern="1200" cap="none" spc="0" baseline="0">
                <a:solidFill>
                  <a:srgbClr val="000000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Trebuchet MS"/>
              </a:rPr>
              <a:t>cittadinanza attiva</a:t>
            </a: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» è la capacità dei cittadini di: </a:t>
            </a:r>
            <a:r>
              <a:rPr lang="it-IT" sz="2400" b="1" i="0" u="none" strike="noStrike" kern="1200" cap="none" spc="0" baseline="0">
                <a:solidFill>
                  <a:srgbClr val="E76618"/>
                </a:solidFill>
                <a:uFillTx/>
                <a:latin typeface="Trebuchet MS"/>
              </a:rPr>
              <a:t>organizzare in modo multiforme</a:t>
            </a:r>
            <a:r>
              <a:rPr lang="it-IT" sz="2400" b="0" i="0" u="none" strike="noStrike" kern="1200" cap="none" spc="0" baseline="0">
                <a:solidFill>
                  <a:srgbClr val="E76618"/>
                </a:solidFill>
                <a:uFillTx/>
                <a:latin typeface="Trebuchet MS"/>
              </a:rPr>
              <a:t>, </a:t>
            </a:r>
            <a:r>
              <a:rPr lang="it-IT" sz="2400" b="1" i="0" u="none" strike="noStrike" kern="1200" cap="none" spc="0" baseline="0">
                <a:solidFill>
                  <a:srgbClr val="E76618"/>
                </a:solidFill>
                <a:uFillTx/>
                <a:latin typeface="Trebuchet MS"/>
              </a:rPr>
              <a:t>di mobilitare risorse umane, tecniche - finanziarie </a:t>
            </a:r>
            <a:r>
              <a:rPr lang="it-IT" sz="2400" b="0" i="0" u="none" strike="noStrike" kern="1200" cap="none" spc="0" baseline="0">
                <a:solidFill>
                  <a:srgbClr val="E76618"/>
                </a:solidFill>
                <a:uFillTx/>
                <a:latin typeface="Trebuchet MS"/>
              </a:rPr>
              <a:t>e </a:t>
            </a:r>
            <a:r>
              <a:rPr lang="it-IT" sz="2400" b="1" i="0" u="none" strike="noStrike" kern="1200" cap="none" spc="0" baseline="0">
                <a:solidFill>
                  <a:srgbClr val="E76618"/>
                </a:solidFill>
                <a:uFillTx/>
                <a:latin typeface="Trebuchet MS"/>
              </a:rPr>
              <a:t>di agire</a:t>
            </a: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,</a:t>
            </a:r>
            <a:r>
              <a:rPr lang="it-IT" sz="2400" b="0" i="0" u="none" strike="noStrike" kern="1200" cap="none" spc="0" baseline="0">
                <a:solidFill>
                  <a:srgbClr val="E76618"/>
                </a:solidFill>
                <a:uFillTx/>
                <a:latin typeface="Trebuchet MS"/>
              </a:rPr>
              <a:t> </a:t>
            </a: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con modalità e strategie differenti, </a:t>
            </a:r>
            <a:r>
              <a:rPr lang="it-IT" sz="2400" b="0" i="0" u="none" strike="noStrike" kern="0" cap="none" spc="0" baseline="0">
                <a:solidFill>
                  <a:srgbClr val="000000"/>
                </a:solidFill>
                <a:uFillTx/>
                <a:latin typeface="Trebuchet MS"/>
              </a:rPr>
              <a:t>per </a:t>
            </a: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tutelare i propri diritti esercitando poteri e responsabilità volti alla cura e allo sviluppo di beni comuni.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51B4CC-CF35-45CA-8A37-02400CD0C4E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81095" y="451576"/>
            <a:ext cx="6464305" cy="586450"/>
          </a:xfrm>
        </p:spPr>
        <p:txBody>
          <a:bodyPr>
            <a:noAutofit/>
          </a:bodyPr>
          <a:lstStyle/>
          <a:p>
            <a:pPr lvl="0"/>
            <a:r>
              <a:rPr lang="it-IT" sz="4000"/>
              <a:t>IL CITTADINO ATTIVO NELLA COMUNITA’</a:t>
            </a:r>
          </a:p>
        </p:txBody>
      </p:sp>
      <p:pic>
        <p:nvPicPr>
          <p:cNvPr id="3" name="Immagine 6">
            <a:extLst>
              <a:ext uri="{FF2B5EF4-FFF2-40B4-BE49-F238E27FC236}">
                <a16:creationId xmlns:a16="http://schemas.microsoft.com/office/drawing/2014/main" id="{A6A1BBA7-0130-4474-997C-76915E80A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4046" y="6037307"/>
            <a:ext cx="2927168" cy="73822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8A3377E1-D809-41BE-B2B9-755FA0116D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2129244" cy="148959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Immagine 5">
            <a:extLst>
              <a:ext uri="{FF2B5EF4-FFF2-40B4-BE49-F238E27FC236}">
                <a16:creationId xmlns:a16="http://schemas.microsoft.com/office/drawing/2014/main" id="{F215F0F1-4417-4716-80E1-F04D3BEAC8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782" y="1789901"/>
            <a:ext cx="3803958" cy="439179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Freccia a destra 6">
            <a:extLst>
              <a:ext uri="{FF2B5EF4-FFF2-40B4-BE49-F238E27FC236}">
                <a16:creationId xmlns:a16="http://schemas.microsoft.com/office/drawing/2014/main" id="{F99233A5-813E-4904-A2C0-DD4FE7F0B3C7}"/>
              </a:ext>
            </a:extLst>
          </p:cNvPr>
          <p:cNvSpPr/>
          <p:nvPr/>
        </p:nvSpPr>
        <p:spPr>
          <a:xfrm>
            <a:off x="2831384" y="2126345"/>
            <a:ext cx="1019501" cy="231224"/>
          </a:xfrm>
          <a:custGeom>
            <a:avLst>
              <a:gd name="f0" fmla="val 19151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0"/>
              <a:gd name="f11" fmla="+- 0 0 180"/>
              <a:gd name="f12" fmla="*/ f5 1 21600"/>
              <a:gd name="f13" fmla="*/ f6 1 21600"/>
              <a:gd name="f14" fmla="+- f8 0 f7"/>
              <a:gd name="f15" fmla="pin 0 f0 21600"/>
              <a:gd name="f16" fmla="pin 0 f1 10800"/>
              <a:gd name="f17" fmla="*/ f10 f2 1"/>
              <a:gd name="f18" fmla="*/ f11 f2 1"/>
              <a:gd name="f19" fmla="val f15"/>
              <a:gd name="f20" fmla="val f16"/>
              <a:gd name="f21" fmla="*/ f14 1 21600"/>
              <a:gd name="f22" fmla="*/ f15 f12 1"/>
              <a:gd name="f23" fmla="*/ f16 f13 1"/>
              <a:gd name="f24" fmla="*/ f17 1 f4"/>
              <a:gd name="f25" fmla="*/ f18 1 f4"/>
              <a:gd name="f26" fmla="+- 21600 0 f20"/>
              <a:gd name="f27" fmla="+- 21600 0 f19"/>
              <a:gd name="f28" fmla="*/ 0 f21 1"/>
              <a:gd name="f29" fmla="*/ 21600 f21 1"/>
              <a:gd name="f30" fmla="*/ f20 f13 1"/>
              <a:gd name="f31" fmla="*/ f19 f12 1"/>
              <a:gd name="f32" fmla="+- f24 0 f3"/>
              <a:gd name="f33" fmla="+- f25 0 f3"/>
              <a:gd name="f34" fmla="*/ f27 f20 1"/>
              <a:gd name="f35" fmla="*/ f28 1 f21"/>
              <a:gd name="f36" fmla="*/ f29 1 f21"/>
              <a:gd name="f37" fmla="*/ f26 f13 1"/>
              <a:gd name="f38" fmla="*/ f34 1 10800"/>
              <a:gd name="f39" fmla="*/ f35 f12 1"/>
              <a:gd name="f40" fmla="*/ f35 f13 1"/>
              <a:gd name="f41" fmla="*/ f36 f13 1"/>
              <a:gd name="f42" fmla="+- f19 f38 0"/>
              <a:gd name="f43" fmla="*/ f42 f12 1"/>
            </a:gdLst>
            <a:ahLst>
              <a:ahXY gdRefX="f0" minX="f7" maxX="f8" gdRefY="f1" minY="f7" maxY="f9">
                <a:pos x="f22" y="f2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31" y="f40"/>
              </a:cxn>
              <a:cxn ang="f33">
                <a:pos x="f31" y="f41"/>
              </a:cxn>
            </a:cxnLst>
            <a:rect l="f39" t="f30" r="f43" b="f37"/>
            <a:pathLst>
              <a:path w="21600" h="21600">
                <a:moveTo>
                  <a:pt x="f7" y="f20"/>
                </a:moveTo>
                <a:lnTo>
                  <a:pt x="f19" y="f20"/>
                </a:lnTo>
                <a:lnTo>
                  <a:pt x="f19" y="f7"/>
                </a:lnTo>
                <a:lnTo>
                  <a:pt x="f8" y="f9"/>
                </a:lnTo>
                <a:lnTo>
                  <a:pt x="f19" y="f8"/>
                </a:lnTo>
                <a:lnTo>
                  <a:pt x="f19" y="f26"/>
                </a:lnTo>
                <a:lnTo>
                  <a:pt x="f7" y="f26"/>
                </a:lnTo>
                <a:close/>
              </a:path>
            </a:pathLst>
          </a:custGeom>
          <a:gradFill>
            <a:gsLst>
              <a:gs pos="0">
                <a:srgbClr val="B5D5A7"/>
              </a:gs>
              <a:gs pos="100000">
                <a:srgbClr val="AACE99"/>
              </a:gs>
            </a:gsLst>
            <a:lin ang="5400000"/>
          </a:gradFill>
          <a:ln w="6345" cap="flat">
            <a:solidFill>
              <a:srgbClr val="70AD47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CasellaDiTesto 8">
            <a:extLst>
              <a:ext uri="{FF2B5EF4-FFF2-40B4-BE49-F238E27FC236}">
                <a16:creationId xmlns:a16="http://schemas.microsoft.com/office/drawing/2014/main" id="{AAEAC193-8DBA-4F35-B747-4E8B3D175638}"/>
              </a:ext>
            </a:extLst>
          </p:cNvPr>
          <p:cNvSpPr txBox="1"/>
          <p:nvPr/>
        </p:nvSpPr>
        <p:spPr>
          <a:xfrm>
            <a:off x="4008528" y="1946080"/>
            <a:ext cx="166063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600" b="0" i="0" u="none" strike="noStrike" kern="1200" cap="none" spc="0" baseline="0">
                <a:solidFill>
                  <a:srgbClr val="000000"/>
                </a:solidFill>
                <a:uFillTx/>
                <a:latin typeface="Trebuchet MS" pitchFamily="34"/>
              </a:rPr>
              <a:t>Esprime il proprio pensiero </a:t>
            </a:r>
          </a:p>
        </p:txBody>
      </p:sp>
      <p:sp>
        <p:nvSpPr>
          <p:cNvPr id="8" name="CasellaDiTesto 9">
            <a:extLst>
              <a:ext uri="{FF2B5EF4-FFF2-40B4-BE49-F238E27FC236}">
                <a16:creationId xmlns:a16="http://schemas.microsoft.com/office/drawing/2014/main" id="{99EE5D53-0A43-4551-A0E3-E8090CB34F0E}"/>
              </a:ext>
            </a:extLst>
          </p:cNvPr>
          <p:cNvSpPr txBox="1"/>
          <p:nvPr/>
        </p:nvSpPr>
        <p:spPr>
          <a:xfrm>
            <a:off x="5666692" y="3130000"/>
            <a:ext cx="2268617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600" b="0" i="0" u="none" strike="noStrike" kern="1200" cap="none" spc="0" baseline="0">
                <a:solidFill>
                  <a:srgbClr val="000000"/>
                </a:solidFill>
                <a:uFillTx/>
                <a:latin typeface="Trebuchet MS" pitchFamily="34"/>
              </a:rPr>
              <a:t>È parte integrante e attiva della società  di riferimento </a:t>
            </a:r>
          </a:p>
        </p:txBody>
      </p:sp>
      <p:sp>
        <p:nvSpPr>
          <p:cNvPr id="9" name="Freccia a destra 10">
            <a:extLst>
              <a:ext uri="{FF2B5EF4-FFF2-40B4-BE49-F238E27FC236}">
                <a16:creationId xmlns:a16="http://schemas.microsoft.com/office/drawing/2014/main" id="{5478C8AE-F612-4B91-8840-B368DC31EEA6}"/>
              </a:ext>
            </a:extLst>
          </p:cNvPr>
          <p:cNvSpPr/>
          <p:nvPr/>
        </p:nvSpPr>
        <p:spPr>
          <a:xfrm>
            <a:off x="4329098" y="3190286"/>
            <a:ext cx="1019501" cy="231224"/>
          </a:xfrm>
          <a:custGeom>
            <a:avLst>
              <a:gd name="f0" fmla="val 19151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0"/>
              <a:gd name="f11" fmla="+- 0 0 180"/>
              <a:gd name="f12" fmla="*/ f5 1 21600"/>
              <a:gd name="f13" fmla="*/ f6 1 21600"/>
              <a:gd name="f14" fmla="+- f8 0 f7"/>
              <a:gd name="f15" fmla="pin 0 f0 21600"/>
              <a:gd name="f16" fmla="pin 0 f1 10800"/>
              <a:gd name="f17" fmla="*/ f10 f2 1"/>
              <a:gd name="f18" fmla="*/ f11 f2 1"/>
              <a:gd name="f19" fmla="val f15"/>
              <a:gd name="f20" fmla="val f16"/>
              <a:gd name="f21" fmla="*/ f14 1 21600"/>
              <a:gd name="f22" fmla="*/ f15 f12 1"/>
              <a:gd name="f23" fmla="*/ f16 f13 1"/>
              <a:gd name="f24" fmla="*/ f17 1 f4"/>
              <a:gd name="f25" fmla="*/ f18 1 f4"/>
              <a:gd name="f26" fmla="+- 21600 0 f20"/>
              <a:gd name="f27" fmla="+- 21600 0 f19"/>
              <a:gd name="f28" fmla="*/ 0 f21 1"/>
              <a:gd name="f29" fmla="*/ 21600 f21 1"/>
              <a:gd name="f30" fmla="*/ f20 f13 1"/>
              <a:gd name="f31" fmla="*/ f19 f12 1"/>
              <a:gd name="f32" fmla="+- f24 0 f3"/>
              <a:gd name="f33" fmla="+- f25 0 f3"/>
              <a:gd name="f34" fmla="*/ f27 f20 1"/>
              <a:gd name="f35" fmla="*/ f28 1 f21"/>
              <a:gd name="f36" fmla="*/ f29 1 f21"/>
              <a:gd name="f37" fmla="*/ f26 f13 1"/>
              <a:gd name="f38" fmla="*/ f34 1 10800"/>
              <a:gd name="f39" fmla="*/ f35 f12 1"/>
              <a:gd name="f40" fmla="*/ f35 f13 1"/>
              <a:gd name="f41" fmla="*/ f36 f13 1"/>
              <a:gd name="f42" fmla="+- f19 f38 0"/>
              <a:gd name="f43" fmla="*/ f42 f12 1"/>
            </a:gdLst>
            <a:ahLst>
              <a:ahXY gdRefX="f0" minX="f7" maxX="f8" gdRefY="f1" minY="f7" maxY="f9">
                <a:pos x="f22" y="f2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31" y="f40"/>
              </a:cxn>
              <a:cxn ang="f33">
                <a:pos x="f31" y="f41"/>
              </a:cxn>
            </a:cxnLst>
            <a:rect l="f39" t="f30" r="f43" b="f37"/>
            <a:pathLst>
              <a:path w="21600" h="21600">
                <a:moveTo>
                  <a:pt x="f7" y="f20"/>
                </a:moveTo>
                <a:lnTo>
                  <a:pt x="f19" y="f20"/>
                </a:lnTo>
                <a:lnTo>
                  <a:pt x="f19" y="f7"/>
                </a:lnTo>
                <a:lnTo>
                  <a:pt x="f8" y="f9"/>
                </a:lnTo>
                <a:lnTo>
                  <a:pt x="f19" y="f8"/>
                </a:lnTo>
                <a:lnTo>
                  <a:pt x="f19" y="f26"/>
                </a:lnTo>
                <a:lnTo>
                  <a:pt x="f7" y="f26"/>
                </a:lnTo>
                <a:close/>
              </a:path>
            </a:pathLst>
          </a:custGeom>
          <a:gradFill>
            <a:gsLst>
              <a:gs pos="0">
                <a:srgbClr val="B5D5A7"/>
              </a:gs>
              <a:gs pos="100000">
                <a:srgbClr val="AACE99"/>
              </a:gs>
            </a:gsLst>
            <a:lin ang="5400000"/>
          </a:gradFill>
          <a:ln w="6345" cap="flat">
            <a:solidFill>
              <a:srgbClr val="70AD47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0" name="Freccia a destra 11">
            <a:extLst>
              <a:ext uri="{FF2B5EF4-FFF2-40B4-BE49-F238E27FC236}">
                <a16:creationId xmlns:a16="http://schemas.microsoft.com/office/drawing/2014/main" id="{2856E8C8-BCE6-4D15-AB75-0BA530595DD3}"/>
              </a:ext>
            </a:extLst>
          </p:cNvPr>
          <p:cNvSpPr/>
          <p:nvPr/>
        </p:nvSpPr>
        <p:spPr>
          <a:xfrm>
            <a:off x="3042931" y="5312920"/>
            <a:ext cx="1019501" cy="231224"/>
          </a:xfrm>
          <a:custGeom>
            <a:avLst>
              <a:gd name="f0" fmla="val 19151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0"/>
              <a:gd name="f11" fmla="+- 0 0 180"/>
              <a:gd name="f12" fmla="*/ f5 1 21600"/>
              <a:gd name="f13" fmla="*/ f6 1 21600"/>
              <a:gd name="f14" fmla="+- f8 0 f7"/>
              <a:gd name="f15" fmla="pin 0 f0 21600"/>
              <a:gd name="f16" fmla="pin 0 f1 10800"/>
              <a:gd name="f17" fmla="*/ f10 f2 1"/>
              <a:gd name="f18" fmla="*/ f11 f2 1"/>
              <a:gd name="f19" fmla="val f15"/>
              <a:gd name="f20" fmla="val f16"/>
              <a:gd name="f21" fmla="*/ f14 1 21600"/>
              <a:gd name="f22" fmla="*/ f15 f12 1"/>
              <a:gd name="f23" fmla="*/ f16 f13 1"/>
              <a:gd name="f24" fmla="*/ f17 1 f4"/>
              <a:gd name="f25" fmla="*/ f18 1 f4"/>
              <a:gd name="f26" fmla="+- 21600 0 f20"/>
              <a:gd name="f27" fmla="+- 21600 0 f19"/>
              <a:gd name="f28" fmla="*/ 0 f21 1"/>
              <a:gd name="f29" fmla="*/ 21600 f21 1"/>
              <a:gd name="f30" fmla="*/ f20 f13 1"/>
              <a:gd name="f31" fmla="*/ f19 f12 1"/>
              <a:gd name="f32" fmla="+- f24 0 f3"/>
              <a:gd name="f33" fmla="+- f25 0 f3"/>
              <a:gd name="f34" fmla="*/ f27 f20 1"/>
              <a:gd name="f35" fmla="*/ f28 1 f21"/>
              <a:gd name="f36" fmla="*/ f29 1 f21"/>
              <a:gd name="f37" fmla="*/ f26 f13 1"/>
              <a:gd name="f38" fmla="*/ f34 1 10800"/>
              <a:gd name="f39" fmla="*/ f35 f12 1"/>
              <a:gd name="f40" fmla="*/ f35 f13 1"/>
              <a:gd name="f41" fmla="*/ f36 f13 1"/>
              <a:gd name="f42" fmla="+- f19 f38 0"/>
              <a:gd name="f43" fmla="*/ f42 f12 1"/>
            </a:gdLst>
            <a:ahLst>
              <a:ahXY gdRefX="f0" minX="f7" maxX="f8" gdRefY="f1" minY="f7" maxY="f9">
                <a:pos x="f22" y="f2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31" y="f40"/>
              </a:cxn>
              <a:cxn ang="f33">
                <a:pos x="f31" y="f41"/>
              </a:cxn>
            </a:cxnLst>
            <a:rect l="f39" t="f30" r="f43" b="f37"/>
            <a:pathLst>
              <a:path w="21600" h="21600">
                <a:moveTo>
                  <a:pt x="f7" y="f20"/>
                </a:moveTo>
                <a:lnTo>
                  <a:pt x="f19" y="f20"/>
                </a:lnTo>
                <a:lnTo>
                  <a:pt x="f19" y="f7"/>
                </a:lnTo>
                <a:lnTo>
                  <a:pt x="f8" y="f9"/>
                </a:lnTo>
                <a:lnTo>
                  <a:pt x="f19" y="f8"/>
                </a:lnTo>
                <a:lnTo>
                  <a:pt x="f19" y="f26"/>
                </a:lnTo>
                <a:lnTo>
                  <a:pt x="f7" y="f26"/>
                </a:lnTo>
                <a:close/>
              </a:path>
            </a:pathLst>
          </a:custGeom>
          <a:gradFill>
            <a:gsLst>
              <a:gs pos="0">
                <a:srgbClr val="B5D5A7"/>
              </a:gs>
              <a:gs pos="100000">
                <a:srgbClr val="AACE99"/>
              </a:gs>
            </a:gsLst>
            <a:lin ang="5400000"/>
          </a:gradFill>
          <a:ln w="6345" cap="flat">
            <a:solidFill>
              <a:srgbClr val="70AD47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1" name="Parentesi graffa chiusa 14">
            <a:extLst>
              <a:ext uri="{FF2B5EF4-FFF2-40B4-BE49-F238E27FC236}">
                <a16:creationId xmlns:a16="http://schemas.microsoft.com/office/drawing/2014/main" id="{E73C85CA-6221-495D-A945-F7D42A8234AC}"/>
              </a:ext>
            </a:extLst>
          </p:cNvPr>
          <p:cNvSpPr/>
          <p:nvPr/>
        </p:nvSpPr>
        <p:spPr>
          <a:xfrm>
            <a:off x="8250612" y="2153311"/>
            <a:ext cx="348651" cy="173436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8333"/>
              <a:gd name="f11" fmla="val 500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56 0 f59"/>
              <a:gd name="f64" fmla="+- f42 0 f59"/>
              <a:gd name="f65" fmla="+- f60 0 f1"/>
              <a:gd name="f66" fmla="*/ f59 f37 1"/>
              <a:gd name="f67" fmla="cos 1 f65"/>
              <a:gd name="f68" fmla="sin 1 f65"/>
              <a:gd name="f69" fmla="*/ f63 f37 1"/>
              <a:gd name="f70" fmla="*/ f64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9528" cap="flat">
            <a:solidFill>
              <a:srgbClr val="70AD47"/>
            </a:solidFill>
            <a:custDash>
              <a:ds d="299906" sp="299906"/>
            </a:custDash>
            <a:round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2" name="CasellaDiTesto 16">
            <a:extLst>
              <a:ext uri="{FF2B5EF4-FFF2-40B4-BE49-F238E27FC236}">
                <a16:creationId xmlns:a16="http://schemas.microsoft.com/office/drawing/2014/main" id="{CFF587F9-9201-4DA4-AAA7-F12CBC578CC3}"/>
              </a:ext>
            </a:extLst>
          </p:cNvPr>
          <p:cNvSpPr txBox="1"/>
          <p:nvPr/>
        </p:nvSpPr>
        <p:spPr>
          <a:xfrm>
            <a:off x="8914558" y="2885316"/>
            <a:ext cx="1481958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800" b="0" i="0" u="none" strike="noStrike" kern="1200" cap="none" spc="0" baseline="0">
                <a:solidFill>
                  <a:srgbClr val="70AD47"/>
                </a:solidFill>
                <a:uFillTx/>
                <a:latin typeface="Calibri"/>
              </a:rPr>
              <a:t>IN GENERALE </a:t>
            </a:r>
          </a:p>
        </p:txBody>
      </p:sp>
      <p:sp>
        <p:nvSpPr>
          <p:cNvPr id="13" name="Parentesi graffa chiusa 17">
            <a:extLst>
              <a:ext uri="{FF2B5EF4-FFF2-40B4-BE49-F238E27FC236}">
                <a16:creationId xmlns:a16="http://schemas.microsoft.com/office/drawing/2014/main" id="{DFF98780-0902-42DD-9953-F1D3763B8ABF}"/>
              </a:ext>
            </a:extLst>
          </p:cNvPr>
          <p:cNvSpPr/>
          <p:nvPr/>
        </p:nvSpPr>
        <p:spPr>
          <a:xfrm>
            <a:off x="7626379" y="4227527"/>
            <a:ext cx="348651" cy="215427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8333"/>
              <a:gd name="f11" fmla="val 500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56 0 f59"/>
              <a:gd name="f64" fmla="+- f42 0 f59"/>
              <a:gd name="f65" fmla="+- f60 0 f1"/>
              <a:gd name="f66" fmla="*/ f59 f37 1"/>
              <a:gd name="f67" fmla="cos 1 f65"/>
              <a:gd name="f68" fmla="sin 1 f65"/>
              <a:gd name="f69" fmla="*/ f63 f37 1"/>
              <a:gd name="f70" fmla="*/ f64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9528" cap="flat">
            <a:solidFill>
              <a:srgbClr val="70AD47"/>
            </a:solidFill>
            <a:custDash>
              <a:ds d="299906" sp="299906"/>
            </a:custDash>
            <a:round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4" name="CasellaDiTesto 18">
            <a:extLst>
              <a:ext uri="{FF2B5EF4-FFF2-40B4-BE49-F238E27FC236}">
                <a16:creationId xmlns:a16="http://schemas.microsoft.com/office/drawing/2014/main" id="{46A3D7A4-E45E-4C19-AAA4-5F1C6EB5603F}"/>
              </a:ext>
            </a:extLst>
          </p:cNvPr>
          <p:cNvSpPr txBox="1"/>
          <p:nvPr/>
        </p:nvSpPr>
        <p:spPr>
          <a:xfrm>
            <a:off x="8067358" y="5174809"/>
            <a:ext cx="1793385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800" b="0" i="0" u="none" strike="noStrike" kern="1200" cap="none" spc="0" baseline="0">
                <a:solidFill>
                  <a:srgbClr val="70AD47"/>
                </a:solidFill>
                <a:uFillTx/>
                <a:latin typeface="Calibri"/>
              </a:rPr>
              <a:t>IN PARTICOLARE</a:t>
            </a:r>
          </a:p>
        </p:txBody>
      </p:sp>
      <p:sp>
        <p:nvSpPr>
          <p:cNvPr id="15" name="CasellaDiTesto 19">
            <a:extLst>
              <a:ext uri="{FF2B5EF4-FFF2-40B4-BE49-F238E27FC236}">
                <a16:creationId xmlns:a16="http://schemas.microsoft.com/office/drawing/2014/main" id="{67C33DFA-C941-4EA4-B0BC-E7001BCDCD1F}"/>
              </a:ext>
            </a:extLst>
          </p:cNvPr>
          <p:cNvSpPr txBox="1"/>
          <p:nvPr/>
        </p:nvSpPr>
        <p:spPr>
          <a:xfrm>
            <a:off x="4152610" y="4513094"/>
            <a:ext cx="3568985" cy="20621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600" b="0" i="0" u="none" strike="noStrike" kern="1200" cap="none" spc="0" baseline="0">
                <a:solidFill>
                  <a:srgbClr val="000000"/>
                </a:solidFill>
                <a:uFillTx/>
                <a:latin typeface="Trebuchet MS" pitchFamily="34"/>
              </a:rPr>
              <a:t>Si assume le proprie responsabilità nei confronti delle:</a:t>
            </a:r>
          </a:p>
          <a:p>
            <a:pPr marL="171450" marR="0" lvl="0" indent="-1714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600" b="0" i="0" u="none" strike="noStrike" kern="1200" cap="none" spc="0" baseline="0">
                <a:solidFill>
                  <a:srgbClr val="000000"/>
                </a:solidFill>
                <a:uFillTx/>
                <a:latin typeface="Trebuchet MS" pitchFamily="34"/>
              </a:rPr>
              <a:t>Persone (famiglia, adulti di riferimento e diverse categorie sociali);</a:t>
            </a:r>
          </a:p>
          <a:p>
            <a:pPr marL="171450" marR="0" lvl="0" indent="-1714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600" b="0" i="0" u="none" strike="noStrike" kern="1200" cap="none" spc="0" baseline="0">
                <a:solidFill>
                  <a:srgbClr val="000000"/>
                </a:solidFill>
                <a:uFillTx/>
                <a:latin typeface="Trebuchet MS" pitchFamily="34"/>
              </a:rPr>
              <a:t>Ambiente, patrimonio paesaggistico, naturale, storico, artistico, culturale in cui vive.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>
            <a:extLst>
              <a:ext uri="{FF2B5EF4-FFF2-40B4-BE49-F238E27FC236}">
                <a16:creationId xmlns:a16="http://schemas.microsoft.com/office/drawing/2014/main" id="{38BE2473-F299-4CBB-95C3-3E2002C1B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2768" y="5432285"/>
            <a:ext cx="5353876" cy="142571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C471569-305E-42C3-BDB2-31FACA68D5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2129244" cy="148959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CasellaDiTesto 4">
            <a:extLst>
              <a:ext uri="{FF2B5EF4-FFF2-40B4-BE49-F238E27FC236}">
                <a16:creationId xmlns:a16="http://schemas.microsoft.com/office/drawing/2014/main" id="{43E665A1-C4DD-4FC9-9232-6911F2E41644}"/>
              </a:ext>
            </a:extLst>
          </p:cNvPr>
          <p:cNvSpPr txBox="1"/>
          <p:nvPr/>
        </p:nvSpPr>
        <p:spPr>
          <a:xfrm>
            <a:off x="292095" y="2791544"/>
            <a:ext cx="7975597" cy="23083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36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L’Operatore Volontario di Servizio Civile impara a diventare un cittadino Attivo, il suo motto è «</a:t>
            </a:r>
            <a:r>
              <a:rPr lang="it-IT" sz="3600" b="0" i="0" u="none" strike="noStrike" kern="1200" cap="none" spc="0" baseline="0">
                <a:solidFill>
                  <a:srgbClr val="54A021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Trebuchet MS"/>
                <a:ea typeface="Calibri" pitchFamily="34"/>
              </a:rPr>
              <a:t>Agire e</a:t>
            </a:r>
            <a:r>
              <a:rPr lang="it-IT" sz="3600" b="0" i="0" u="none" strike="noStrike" kern="1200" cap="none" spc="-235" baseline="0">
                <a:solidFill>
                  <a:srgbClr val="54A021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Trebuchet MS"/>
                <a:ea typeface="Calibri" pitchFamily="34"/>
              </a:rPr>
              <a:t> </a:t>
            </a:r>
            <a:r>
              <a:rPr lang="it-IT" sz="3600" b="0" i="0" u="none" strike="noStrike" kern="1200" cap="none" spc="0" baseline="0">
                <a:solidFill>
                  <a:srgbClr val="54A021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Trebuchet MS"/>
                <a:ea typeface="Calibri" pitchFamily="34"/>
              </a:rPr>
              <a:t>Partecipare»</a:t>
            </a:r>
            <a:endParaRPr lang="it-IT" sz="3600" b="0" i="0" u="none" strike="noStrike" kern="1200" cap="none" spc="0" baseline="0">
              <a:solidFill>
                <a:srgbClr val="54A021"/>
              </a:solidFill>
              <a:effectLst>
                <a:outerShdw dist="38096" dir="2700000">
                  <a:srgbClr val="000000"/>
                </a:outerShdw>
              </a:effectLst>
              <a:uFillTx/>
              <a:latin typeface="Trebuchet MS"/>
            </a:endParaRPr>
          </a:p>
        </p:txBody>
      </p:sp>
      <p:sp>
        <p:nvSpPr>
          <p:cNvPr id="5" name="Rettangolo 5">
            <a:extLst>
              <a:ext uri="{FF2B5EF4-FFF2-40B4-BE49-F238E27FC236}">
                <a16:creationId xmlns:a16="http://schemas.microsoft.com/office/drawing/2014/main" id="{0D68FFC4-47D8-4B71-8455-E3AA68AF1239}"/>
              </a:ext>
            </a:extLst>
          </p:cNvPr>
          <p:cNvSpPr/>
          <p:nvPr/>
        </p:nvSpPr>
        <p:spPr>
          <a:xfrm>
            <a:off x="1840860" y="386242"/>
            <a:ext cx="7658740" cy="175432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5400" b="1" i="0" u="none" strike="noStrike" kern="1200" cap="none" spc="0" baseline="0">
                <a:solidFill>
                  <a:srgbClr val="A9D18E"/>
                </a:solidFill>
                <a:effectLst>
                  <a:outerShdw dist="38096" dir="2700000">
                    <a:srgbClr val="54A021"/>
                  </a:outerShdw>
                </a:effectLst>
                <a:uFillTx/>
                <a:latin typeface="Trebuchet MS"/>
              </a:rPr>
              <a:t>Il cittadino attivo nella comunità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>
            <a:extLst>
              <a:ext uri="{FF2B5EF4-FFF2-40B4-BE49-F238E27FC236}">
                <a16:creationId xmlns:a16="http://schemas.microsoft.com/office/drawing/2014/main" id="{21CED0AA-B300-4067-A91E-1FC66223B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8928" y="5591171"/>
            <a:ext cx="5177725" cy="126682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6EFA9AF-E9E8-4AA4-BE24-F606C93CFF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40566" y="1155499"/>
            <a:ext cx="1459025" cy="102072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Rettangolo 5">
            <a:extLst>
              <a:ext uri="{FF2B5EF4-FFF2-40B4-BE49-F238E27FC236}">
                <a16:creationId xmlns:a16="http://schemas.microsoft.com/office/drawing/2014/main" id="{9FAE4B08-736D-4D63-A5F4-EF2BE400F1E1}"/>
              </a:ext>
            </a:extLst>
          </p:cNvPr>
          <p:cNvSpPr/>
          <p:nvPr/>
        </p:nvSpPr>
        <p:spPr>
          <a:xfrm>
            <a:off x="2201225" y="386242"/>
            <a:ext cx="7298375" cy="132343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4000" b="1" i="0" u="none" strike="noStrike" kern="1200" cap="none" spc="0" baseline="0">
                <a:solidFill>
                  <a:srgbClr val="70AD47"/>
                </a:solidFill>
                <a:effectLst>
                  <a:outerShdw dist="38096" dir="2700000">
                    <a:srgbClr val="54A021"/>
                  </a:outerShdw>
                </a:effectLst>
                <a:uFillTx/>
                <a:latin typeface="Trebuchet MS"/>
              </a:rPr>
              <a:t>Il cittadino attivo nella comunità</a:t>
            </a:r>
          </a:p>
        </p:txBody>
      </p:sp>
      <p:sp>
        <p:nvSpPr>
          <p:cNvPr id="5" name="CasellaDiTesto 7">
            <a:extLst>
              <a:ext uri="{FF2B5EF4-FFF2-40B4-BE49-F238E27FC236}">
                <a16:creationId xmlns:a16="http://schemas.microsoft.com/office/drawing/2014/main" id="{254CE924-FBCE-46DE-9857-273943AE5854}"/>
              </a:ext>
            </a:extLst>
          </p:cNvPr>
          <p:cNvSpPr txBox="1"/>
          <p:nvPr/>
        </p:nvSpPr>
        <p:spPr>
          <a:xfrm>
            <a:off x="807716" y="2420956"/>
            <a:ext cx="9494516" cy="341631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0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Il</a:t>
            </a:r>
            <a:r>
              <a:rPr lang="it-IT" sz="2400" b="0" i="0" u="none" strike="noStrike" kern="1200" cap="none" spc="5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0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significato</a:t>
            </a:r>
            <a:r>
              <a:rPr lang="it-IT" sz="2400" b="0" i="0" u="none" strike="noStrike" kern="1200" cap="none" spc="5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0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di</a:t>
            </a:r>
            <a:r>
              <a:rPr lang="it-IT" sz="2400" b="0" i="0" u="none" strike="noStrike" kern="1200" cap="none" spc="5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C</a:t>
            </a:r>
            <a:r>
              <a:rPr lang="it-IT" sz="2400" b="0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ittadinanza ha un valore aggiunto che risiede sicuramente nei termini di cittadinanza </a:t>
            </a:r>
            <a:r>
              <a:rPr lang="it-IT" sz="2400" b="0" i="0" u="none" strike="noStrike" kern="1200" cap="none" spc="0" baseline="0" dirty="0">
                <a:solidFill>
                  <a:srgbClr val="54A021"/>
                </a:solidFill>
                <a:uFillTx/>
                <a:latin typeface="Trebuchet MS"/>
                <a:ea typeface="Calibri" pitchFamily="34"/>
              </a:rPr>
              <a:t>attiva</a:t>
            </a:r>
            <a:r>
              <a:rPr lang="it-IT" sz="2400" b="0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e </a:t>
            </a:r>
            <a:r>
              <a:rPr lang="it-IT" sz="2400" b="0" i="0" u="none" strike="noStrike" kern="1200" cap="none" spc="0" baseline="0" dirty="0">
                <a:solidFill>
                  <a:srgbClr val="54A021"/>
                </a:solidFill>
                <a:uFillTx/>
                <a:latin typeface="Trebuchet MS"/>
                <a:ea typeface="Calibri" pitchFamily="34"/>
              </a:rPr>
              <a:t>solidale. 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2400" b="0" i="0" u="none" strike="noStrike" kern="1200" cap="none" spc="0" baseline="0" dirty="0">
              <a:solidFill>
                <a:srgbClr val="54A021"/>
              </a:solidFill>
              <a:uFillTx/>
              <a:latin typeface="Trebuchet MS"/>
              <a:ea typeface="Calibri" pitchFamily="34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0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Per</a:t>
            </a:r>
            <a:r>
              <a:rPr lang="it-IT" sz="2400" b="0" i="0" u="none" strike="noStrike" kern="1200" cap="none" spc="-235" baseline="0" dirty="0">
                <a:solidFill>
                  <a:srgbClr val="54A021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0" i="0" u="none" strike="noStrike" kern="1200" cap="none" spc="0" baseline="0" dirty="0">
                <a:solidFill>
                  <a:srgbClr val="54A021"/>
                </a:solidFill>
                <a:uFillTx/>
                <a:latin typeface="Trebuchet MS"/>
                <a:ea typeface="Calibri" pitchFamily="34"/>
              </a:rPr>
              <a:t>Attiva </a:t>
            </a:r>
            <a:r>
              <a:rPr lang="it-IT" sz="2400" b="0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si intende </a:t>
            </a:r>
            <a:r>
              <a:rPr lang="it-IT" sz="2400" dirty="0">
                <a:solidFill>
                  <a:srgbClr val="000000"/>
                </a:solidFill>
                <a:latin typeface="Trebuchet MS"/>
                <a:ea typeface="Calibri" pitchFamily="34"/>
              </a:rPr>
              <a:t>il</a:t>
            </a:r>
            <a:r>
              <a:rPr lang="it-IT" sz="2400" b="0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voler prendere parte concretamente all’azione civica nelle sue molteplici forme.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2400" b="0" i="0" u="none" strike="noStrike" kern="1200" cap="none" spc="0" baseline="0" dirty="0">
              <a:solidFill>
                <a:srgbClr val="000000"/>
              </a:solidFill>
              <a:uFillTx/>
              <a:latin typeface="Trebuchet MS"/>
              <a:ea typeface="Calibri" pitchFamily="34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0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Per</a:t>
            </a:r>
            <a:r>
              <a:rPr lang="it-IT" sz="2400" b="0" i="0" u="none" strike="noStrike" kern="1200" cap="none" spc="5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0" i="0" u="none" strike="noStrike" kern="1200" cap="none" spc="5" baseline="0" dirty="0">
                <a:solidFill>
                  <a:srgbClr val="54A021"/>
                </a:solidFill>
                <a:uFillTx/>
                <a:latin typeface="Trebuchet MS"/>
                <a:ea typeface="Calibri" pitchFamily="34"/>
              </a:rPr>
              <a:t>S</a:t>
            </a:r>
            <a:r>
              <a:rPr lang="it-IT" sz="2400" b="0" i="0" u="none" strike="noStrike" kern="1200" cap="none" spc="0" baseline="0" dirty="0">
                <a:solidFill>
                  <a:srgbClr val="54A021"/>
                </a:solidFill>
                <a:uFillTx/>
                <a:latin typeface="Trebuchet MS"/>
                <a:ea typeface="Calibri" pitchFamily="34"/>
              </a:rPr>
              <a:t>olidale</a:t>
            </a:r>
            <a:r>
              <a:rPr lang="it-IT" sz="2400" b="0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si intende, invece, avere un occhio attento e pronto verso chi, per vari motivi si sente fuori, non</a:t>
            </a:r>
            <a:r>
              <a:rPr lang="it-IT" sz="2400" b="0" i="0" u="none" strike="noStrike" kern="1200" cap="none" spc="5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0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integrato,</a:t>
            </a:r>
            <a:r>
              <a:rPr lang="it-IT" sz="2400" b="0" i="0" u="none" strike="noStrike" kern="1200" cap="none" spc="-3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0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non</a:t>
            </a:r>
            <a:r>
              <a:rPr lang="it-IT" sz="2400" b="0" i="0" u="none" strike="noStrike" kern="1200" cap="none" spc="-25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0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coinvolto</a:t>
            </a:r>
            <a:r>
              <a:rPr lang="it-IT" sz="2400" b="0" i="0" u="none" strike="noStrike" kern="1200" cap="none" spc="-2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0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nella</a:t>
            </a:r>
            <a:r>
              <a:rPr lang="it-IT" sz="2400" b="0" i="0" u="none" strike="noStrike" kern="1200" cap="none" spc="-25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0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vita</a:t>
            </a:r>
            <a:r>
              <a:rPr lang="it-IT" sz="2400" b="0" i="0" u="none" strike="noStrike" kern="1200" cap="none" spc="-2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0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pubblica.</a:t>
            </a:r>
            <a:endParaRPr lang="it-IT" sz="2400" b="0" i="0" u="none" strike="noStrike" kern="1200" cap="none" spc="0" baseline="0" dirty="0">
              <a:solidFill>
                <a:srgbClr val="000000"/>
              </a:solidFill>
              <a:uFillTx/>
              <a:latin typeface="Trebuchet MS"/>
            </a:endParaRPr>
          </a:p>
        </p:txBody>
      </p:sp>
      <p:pic>
        <p:nvPicPr>
          <p:cNvPr id="6" name="Picture 2" descr="Giornata internazionale delle persone con disabilità: racconti brevi -  Scrivici anche tu">
            <a:extLst>
              <a:ext uri="{FF2B5EF4-FFF2-40B4-BE49-F238E27FC236}">
                <a16:creationId xmlns:a16="http://schemas.microsoft.com/office/drawing/2014/main" id="{866E3612-6B53-4F36-8DDB-CD4C4AB0DDC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1440" y="243102"/>
            <a:ext cx="2859941" cy="160972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4204BDE-B588-40DA-9D2A-7D91E0AA6E5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5760" y="391043"/>
            <a:ext cx="7386934" cy="1320795"/>
          </a:xfrm>
        </p:spPr>
        <p:txBody>
          <a:bodyPr/>
          <a:lstStyle/>
          <a:p>
            <a:pPr lvl="0"/>
            <a:r>
              <a:rPr lang="it-IT" b="1">
                <a:effectLst>
                  <a:outerShdw dist="38096" dir="2700000">
                    <a:srgbClr val="000000"/>
                  </a:outerShdw>
                </a:effectLst>
              </a:rPr>
              <a:t>IL CITTADINO ATTIVO NELLA COMUNITA</a:t>
            </a:r>
            <a:r>
              <a:rPr lang="it-IT"/>
              <a:t>’</a:t>
            </a:r>
          </a:p>
        </p:txBody>
      </p:sp>
      <p:pic>
        <p:nvPicPr>
          <p:cNvPr id="3" name="Immagine 3">
            <a:extLst>
              <a:ext uri="{FF2B5EF4-FFF2-40B4-BE49-F238E27FC236}">
                <a16:creationId xmlns:a16="http://schemas.microsoft.com/office/drawing/2014/main" id="{4C834E03-517F-42ED-A097-1CCC72D9CB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2022" y="5838846"/>
            <a:ext cx="3971860" cy="101915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4ECD9BFF-DBCE-49D4-9A19-0F8F2F95FA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7315200" y="37709"/>
            <a:ext cx="2057400" cy="1584883"/>
          </a:xfrm>
        </p:spPr>
      </p:pic>
      <p:sp>
        <p:nvSpPr>
          <p:cNvPr id="5" name="CasellaDiTesto 6">
            <a:extLst>
              <a:ext uri="{FF2B5EF4-FFF2-40B4-BE49-F238E27FC236}">
                <a16:creationId xmlns:a16="http://schemas.microsoft.com/office/drawing/2014/main" id="{D3341747-3782-4FEB-9F3E-702D40244114}"/>
              </a:ext>
            </a:extLst>
          </p:cNvPr>
          <p:cNvSpPr txBox="1"/>
          <p:nvPr/>
        </p:nvSpPr>
        <p:spPr>
          <a:xfrm>
            <a:off x="365760" y="1711848"/>
            <a:ext cx="7235190" cy="45243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8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I concetti di </a:t>
            </a:r>
            <a:r>
              <a:rPr lang="it-IT" sz="2800" b="0" i="0" u="none" strike="noStrike" kern="1200" cap="none" spc="0" baseline="0">
                <a:solidFill>
                  <a:srgbClr val="54A021"/>
                </a:solidFill>
                <a:uFillTx/>
                <a:latin typeface="Trebuchet MS"/>
              </a:rPr>
              <a:t>cittadinanza</a:t>
            </a:r>
            <a:r>
              <a:rPr lang="it-IT" sz="28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 e di </a:t>
            </a:r>
            <a:r>
              <a:rPr lang="it-IT" sz="2800" b="0" i="0" u="none" strike="noStrike" kern="1200" cap="none" spc="0" baseline="0">
                <a:solidFill>
                  <a:srgbClr val="54A021"/>
                </a:solidFill>
                <a:uFillTx/>
                <a:latin typeface="Trebuchet MS"/>
              </a:rPr>
              <a:t>democrazia</a:t>
            </a:r>
            <a:r>
              <a:rPr lang="it-IT" sz="28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 si </a:t>
            </a:r>
            <a:r>
              <a:rPr lang="it-IT" sz="2800" b="0" i="0" u="none" strike="noStrike" kern="1200" cap="none" spc="0" baseline="0">
                <a:solidFill>
                  <a:srgbClr val="54A021"/>
                </a:solidFill>
                <a:uFillTx/>
                <a:latin typeface="Trebuchet MS"/>
              </a:rPr>
              <a:t>fondano infatti sulla cooperazione e sul rispetto reciproco. 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2800" b="0" i="0" u="none" strike="noStrike" kern="1200" cap="none" spc="0" baseline="0">
              <a:solidFill>
                <a:srgbClr val="54A021"/>
              </a:solidFill>
              <a:effectLst>
                <a:outerShdw dist="38096" dir="2700000">
                  <a:srgbClr val="000000"/>
                </a:outerShdw>
              </a:effectLst>
              <a:uFillTx/>
              <a:latin typeface="Trebuchet MS"/>
            </a:endParaRP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3600" b="0" i="0" u="none" strike="noStrike" kern="1200" cap="none" spc="0" baseline="0">
                <a:solidFill>
                  <a:srgbClr val="54A021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Trebuchet MS"/>
              </a:rPr>
              <a:t>L’ Obiettivo è educare cittadini </a:t>
            </a:r>
            <a:r>
              <a:rPr lang="it-IT" sz="28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capaci di giocare il proprio ruolo nel guidare scelte politiche e nel promuovere comportamenti ispirati ai principi di un’economia, di uno sviluppo e di una società sostenibili.</a:t>
            </a:r>
          </a:p>
        </p:txBody>
      </p:sp>
      <p:pic>
        <p:nvPicPr>
          <p:cNvPr id="6" name="Immagine 7">
            <a:extLst>
              <a:ext uri="{FF2B5EF4-FFF2-40B4-BE49-F238E27FC236}">
                <a16:creationId xmlns:a16="http://schemas.microsoft.com/office/drawing/2014/main" id="{E662FE79-2A71-4822-8548-BF538E1321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0488" y="2471732"/>
            <a:ext cx="2381253" cy="1914525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3">
            <a:extLst>
              <a:ext uri="{FF2B5EF4-FFF2-40B4-BE49-F238E27FC236}">
                <a16:creationId xmlns:a16="http://schemas.microsoft.com/office/drawing/2014/main" id="{3EAA2996-A39D-4C25-8743-F01B8DD17C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7102" y="5263515"/>
            <a:ext cx="4089964" cy="102108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B6AB4E2E-7013-4888-9263-A262875D53CF}"/>
              </a:ext>
            </a:extLst>
          </p:cNvPr>
          <p:cNvSpPr/>
          <p:nvPr/>
        </p:nvSpPr>
        <p:spPr>
          <a:xfrm>
            <a:off x="-127567" y="228600"/>
            <a:ext cx="9545887" cy="132343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4000" b="1" i="0" u="none" strike="noStrike" kern="1200" cap="none" spc="0" baseline="0">
                <a:solidFill>
                  <a:srgbClr val="B7E996"/>
                </a:solidFill>
                <a:uFillTx/>
                <a:latin typeface="Trebuchet MS"/>
              </a:rPr>
              <a:t>L’Operatore Volontario di Servizio Civile è un Cittadino Attivo</a:t>
            </a:r>
          </a:p>
        </p:txBody>
      </p:sp>
      <p:sp>
        <p:nvSpPr>
          <p:cNvPr id="4" name="CasellaDiTesto 5">
            <a:extLst>
              <a:ext uri="{FF2B5EF4-FFF2-40B4-BE49-F238E27FC236}">
                <a16:creationId xmlns:a16="http://schemas.microsoft.com/office/drawing/2014/main" id="{D58839BC-85E2-4FA5-A801-B36BDBB78014}"/>
              </a:ext>
            </a:extLst>
          </p:cNvPr>
          <p:cNvSpPr txBox="1"/>
          <p:nvPr/>
        </p:nvSpPr>
        <p:spPr>
          <a:xfrm>
            <a:off x="518227" y="1758318"/>
            <a:ext cx="7762807" cy="267765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8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E’ la Formazione che riceve che consente di  stimolare tale cittadinanza attiva in modo tale che quest'ultima </a:t>
            </a:r>
            <a:r>
              <a:rPr lang="it-IT" sz="2800" b="0" i="0" u="none" strike="noStrike" kern="1200" cap="none" spc="0" baseline="0">
                <a:solidFill>
                  <a:srgbClr val="54A021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Trebuchet MS"/>
              </a:rPr>
              <a:t>NON RESTI CONFINATA AL PERIODO DI SERVIZIO, MA CHE ORIENTI TUTTA LA VITA</a:t>
            </a:r>
            <a:r>
              <a:rPr lang="it-IT" sz="28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 dell’operatore stesso, una volta terminata l’esperienza di Servizio Civile. </a:t>
            </a:r>
          </a:p>
        </p:txBody>
      </p:sp>
      <p:pic>
        <p:nvPicPr>
          <p:cNvPr id="5" name="Immagine 7">
            <a:extLst>
              <a:ext uri="{FF2B5EF4-FFF2-40B4-BE49-F238E27FC236}">
                <a16:creationId xmlns:a16="http://schemas.microsoft.com/office/drawing/2014/main" id="{3C034BE1-039D-4EFF-8783-58B4324CC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122" y="4489310"/>
            <a:ext cx="3533771" cy="1855235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3">
            <a:extLst>
              <a:ext uri="{FF2B5EF4-FFF2-40B4-BE49-F238E27FC236}">
                <a16:creationId xmlns:a16="http://schemas.microsoft.com/office/drawing/2014/main" id="{9B1BA2E9-A647-44BB-9482-8891527CE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306" y="-51901"/>
            <a:ext cx="4312767" cy="115824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CFE7864-95D6-4F82-8B07-29E7D5D2C0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7736674" y="62709"/>
            <a:ext cx="1503557" cy="1158243"/>
          </a:xfrm>
        </p:spPr>
      </p:pic>
      <p:sp>
        <p:nvSpPr>
          <p:cNvPr id="4" name="Rettangolo 2">
            <a:extLst>
              <a:ext uri="{FF2B5EF4-FFF2-40B4-BE49-F238E27FC236}">
                <a16:creationId xmlns:a16="http://schemas.microsoft.com/office/drawing/2014/main" id="{D4BA00BF-F609-4561-B7D5-667763746178}"/>
              </a:ext>
            </a:extLst>
          </p:cNvPr>
          <p:cNvSpPr/>
          <p:nvPr/>
        </p:nvSpPr>
        <p:spPr>
          <a:xfrm>
            <a:off x="752944" y="1220943"/>
            <a:ext cx="8126894" cy="120033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3600" b="1" i="0" u="none" strike="noStrike" kern="1200" cap="none" spc="0" baseline="0">
                <a:solidFill>
                  <a:srgbClr val="000000"/>
                </a:solidFill>
                <a:effectLst>
                  <a:outerShdw dist="38095" dir="2639887">
                    <a:srgbClr val="90C226"/>
                  </a:outerShdw>
                </a:effectLst>
                <a:uFillTx/>
                <a:latin typeface="Trebuchet MS"/>
              </a:rPr>
              <a:t>Educare alla cittadinanza attiva: IL CITTADINO DEL MONDO </a:t>
            </a:r>
          </a:p>
        </p:txBody>
      </p:sp>
      <p:sp>
        <p:nvSpPr>
          <p:cNvPr id="5" name="CasellaDiTesto 6">
            <a:extLst>
              <a:ext uri="{FF2B5EF4-FFF2-40B4-BE49-F238E27FC236}">
                <a16:creationId xmlns:a16="http://schemas.microsoft.com/office/drawing/2014/main" id="{A94463C2-6D15-4D5F-BA4D-2ED42A27A082}"/>
              </a:ext>
            </a:extLst>
          </p:cNvPr>
          <p:cNvSpPr txBox="1"/>
          <p:nvPr/>
        </p:nvSpPr>
        <p:spPr>
          <a:xfrm>
            <a:off x="4533896" y="2535878"/>
            <a:ext cx="5781678" cy="360098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71122" marR="68580" lvl="0" indent="0" algn="ctr" defTabSz="457200" rtl="0" fontAlgn="auto" hangingPunct="1">
              <a:lnSpc>
                <a:spcPct val="150000"/>
              </a:lnSpc>
              <a:spcBef>
                <a:spcPts val="213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Con </a:t>
            </a:r>
            <a:r>
              <a:rPr lang="it-IT" sz="2400" b="1" i="0" u="none" strike="noStrike" kern="1200" cap="none" spc="0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cittadinanza globale </a:t>
            </a: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si definisce quel </a:t>
            </a:r>
            <a:r>
              <a:rPr lang="it-IT" sz="2400" b="1" i="0" u="none" strike="noStrike" kern="1200" cap="none" spc="0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livello di</a:t>
            </a:r>
            <a:r>
              <a:rPr lang="it-IT" sz="2400" b="1" i="0" u="none" strike="noStrike" kern="1200" cap="none" spc="5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1" i="0" u="none" strike="noStrike" kern="1200" cap="none" spc="0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appartenenza</a:t>
            </a:r>
            <a:r>
              <a:rPr lang="it-IT" sz="2400" b="1" i="0" u="none" strike="noStrike" kern="1200" cap="none" spc="-25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1" i="0" u="none" strike="noStrike" kern="1200" cap="none" spc="0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dell’individuo</a:t>
            </a:r>
            <a:r>
              <a:rPr lang="it-IT" sz="2400" b="1" i="0" u="none" strike="noStrike" kern="1200" cap="none" spc="-25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1" i="0" u="none" strike="noStrike" kern="1200" cap="none" spc="0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che</a:t>
            </a:r>
            <a:r>
              <a:rPr lang="it-IT" sz="2400" b="1" i="0" u="none" strike="noStrike" kern="1200" cap="none" spc="-20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1" i="0" u="none" strike="noStrike" kern="1200" cap="none" spc="0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supera</a:t>
            </a:r>
            <a:r>
              <a:rPr lang="it-IT" sz="2400" b="1" i="0" u="none" strike="noStrike" kern="1200" cap="none" spc="-25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1" i="0" u="none" strike="noStrike" kern="1200" cap="none" spc="0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l’appartenenza</a:t>
            </a:r>
            <a:r>
              <a:rPr lang="it-IT" sz="2400" b="1" i="0" u="none" strike="noStrike" kern="1200" cap="none" spc="-25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1" i="0" u="none" strike="noStrike" kern="1200" cap="none" spc="0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locale</a:t>
            </a:r>
            <a:r>
              <a:rPr lang="it-IT" sz="2400" b="1" i="0" u="none" strike="noStrike" kern="1200" cap="none" spc="-25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1" i="0" u="none" strike="noStrike" kern="1200" cap="none" spc="0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e</a:t>
            </a:r>
            <a:r>
              <a:rPr lang="it-IT" sz="2400" b="1" i="0" u="none" strike="noStrike" kern="1200" cap="none" spc="-20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1" i="0" u="none" strike="noStrike" kern="1200" cap="none" spc="0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nazionale</a:t>
            </a:r>
            <a:r>
              <a:rPr lang="it-IT" sz="2400" b="1" i="0" u="none" strike="noStrike" kern="1200" cap="none" spc="-15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e</a:t>
            </a:r>
            <a:r>
              <a:rPr lang="it-IT" sz="2400" b="0" i="0" u="none" strike="noStrike" kern="1200" cap="none" spc="-20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si</a:t>
            </a:r>
            <a:r>
              <a:rPr lang="it-IT" sz="2400" b="0" i="0" u="none" strike="noStrike" kern="1200" cap="none" spc="-20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riferisce</a:t>
            </a:r>
            <a:r>
              <a:rPr lang="it-IT" sz="2400" b="0" i="0" u="none" strike="noStrike" kern="1200" cap="none" spc="-30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ad</a:t>
            </a:r>
            <a:r>
              <a:rPr lang="it-IT" sz="2400" b="0" i="0" u="none" strike="noStrike" kern="1200" cap="none" spc="-25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un</a:t>
            </a:r>
            <a:r>
              <a:rPr lang="it-IT" sz="2400" b="0" i="0" u="none" strike="noStrike" kern="1200" cap="none" spc="-20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1" i="0" u="none" strike="noStrike" kern="1200" cap="none" spc="0" baseline="0">
                <a:solidFill>
                  <a:srgbClr val="E76618"/>
                </a:solidFill>
                <a:uFillTx/>
                <a:latin typeface="Trebuchet MS"/>
                <a:ea typeface="Calibri" pitchFamily="34"/>
              </a:rPr>
              <a:t>unico</a:t>
            </a:r>
            <a:r>
              <a:rPr lang="it-IT" sz="2400" b="1" i="0" u="none" strike="noStrike" kern="1200" cap="none" spc="-40" baseline="0">
                <a:solidFill>
                  <a:srgbClr val="E76618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1" i="0" u="none" strike="noStrike" kern="1200" cap="none" spc="0" baseline="0">
                <a:solidFill>
                  <a:srgbClr val="E76618"/>
                </a:solidFill>
                <a:uFillTx/>
                <a:latin typeface="Trebuchet MS"/>
                <a:ea typeface="Calibri" pitchFamily="34"/>
              </a:rPr>
              <a:t>sistema-mondo</a:t>
            </a:r>
            <a:r>
              <a:rPr lang="it-IT" sz="2400" b="1" i="0" u="none" strike="noStrike" kern="1200" cap="none" spc="0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,</a:t>
            </a:r>
            <a:endParaRPr lang="it-IT" sz="2400" b="0" i="0" u="none" strike="noStrike" kern="1200" cap="none" spc="0" baseline="0">
              <a:solidFill>
                <a:srgbClr val="000000"/>
              </a:solidFill>
              <a:uFillTx/>
              <a:latin typeface="Trebuchet MS"/>
              <a:ea typeface="Calibri" pitchFamily="34"/>
            </a:endParaRP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1" i="0" u="none" strike="noStrike" kern="1200" cap="none" spc="0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coerente con quello che</a:t>
            </a:r>
            <a:r>
              <a:rPr lang="it-IT" sz="2400" b="1" i="0" u="none" strike="noStrike" kern="1200" cap="none" spc="5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1" i="0" u="none" strike="noStrike" kern="1200" cap="none" spc="0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è oggi il</a:t>
            </a:r>
            <a:r>
              <a:rPr lang="it-IT" sz="2400" b="1" i="0" u="none" strike="noStrike" kern="1200" cap="none" spc="5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400" b="1" i="0" u="none" strike="noStrike" kern="1200" cap="none" spc="0" baseline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Servizio Civile Universale. </a:t>
            </a:r>
            <a:endParaRPr lang="it-IT" sz="2400" b="0" i="0" u="none" strike="noStrike" kern="1200" cap="none" spc="0" baseline="0">
              <a:solidFill>
                <a:srgbClr val="000000"/>
              </a:solidFill>
              <a:uFillTx/>
              <a:latin typeface="Trebuchet MS"/>
            </a:endParaRPr>
          </a:p>
        </p:txBody>
      </p:sp>
      <p:pic>
        <p:nvPicPr>
          <p:cNvPr id="6" name="Immagine 8">
            <a:extLst>
              <a:ext uri="{FF2B5EF4-FFF2-40B4-BE49-F238E27FC236}">
                <a16:creationId xmlns:a16="http://schemas.microsoft.com/office/drawing/2014/main" id="{DA52CCE8-D7ED-4F5C-A605-B8AE30D588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960" y="2605811"/>
            <a:ext cx="4465298" cy="2747241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3">
            <a:extLst>
              <a:ext uri="{FF2B5EF4-FFF2-40B4-BE49-F238E27FC236}">
                <a16:creationId xmlns:a16="http://schemas.microsoft.com/office/drawing/2014/main" id="{6048572E-327F-4D2E-B060-AA865CBD2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57" y="0"/>
            <a:ext cx="4973887" cy="122094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A5E8D19-8598-4830-A12E-AF6E3D2086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75352" y="5151363"/>
            <a:ext cx="2215444" cy="1706636"/>
          </a:xfrm>
        </p:spPr>
      </p:pic>
      <p:sp>
        <p:nvSpPr>
          <p:cNvPr id="4" name="Rettangolo 5">
            <a:extLst>
              <a:ext uri="{FF2B5EF4-FFF2-40B4-BE49-F238E27FC236}">
                <a16:creationId xmlns:a16="http://schemas.microsoft.com/office/drawing/2014/main" id="{A1A05C78-2C79-44B1-9F92-604B17FF357A}"/>
              </a:ext>
            </a:extLst>
          </p:cNvPr>
          <p:cNvSpPr/>
          <p:nvPr/>
        </p:nvSpPr>
        <p:spPr>
          <a:xfrm>
            <a:off x="1661163" y="1220943"/>
            <a:ext cx="8197733" cy="132343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4000" b="1" i="0" u="none" strike="noStrike" kern="1200" cap="none" spc="0" baseline="0">
                <a:solidFill>
                  <a:srgbClr val="000000"/>
                </a:solidFill>
                <a:effectLst>
                  <a:outerShdw dist="38095" dir="2639887">
                    <a:srgbClr val="90C226"/>
                  </a:outerShdw>
                </a:effectLst>
                <a:uFillTx/>
                <a:latin typeface="Trebuchet MS"/>
              </a:rPr>
              <a:t>Educare alla cittadinanza attiva: il cittadino del mondo</a:t>
            </a:r>
          </a:p>
        </p:txBody>
      </p:sp>
      <p:sp>
        <p:nvSpPr>
          <p:cNvPr id="5" name="CasellaDiTesto 2">
            <a:extLst>
              <a:ext uri="{FF2B5EF4-FFF2-40B4-BE49-F238E27FC236}">
                <a16:creationId xmlns:a16="http://schemas.microsoft.com/office/drawing/2014/main" id="{E1B91675-ABA0-4D6F-965A-9DBF988217B1}"/>
              </a:ext>
            </a:extLst>
          </p:cNvPr>
          <p:cNvSpPr txBox="1"/>
          <p:nvPr/>
        </p:nvSpPr>
        <p:spPr>
          <a:xfrm>
            <a:off x="255410" y="2743958"/>
            <a:ext cx="8670148" cy="15696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La cittadinanza globale, essere cittadini del mondo, presuppone che ogni persona viva una pluralità di identità e una molteplicità di apparenze (familiare, sociale, religiosa, culturale, etnica e professionale)</a:t>
            </a:r>
          </a:p>
        </p:txBody>
      </p:sp>
      <p:sp>
        <p:nvSpPr>
          <p:cNvPr id="6" name="CasellaDiTesto 6">
            <a:extLst>
              <a:ext uri="{FF2B5EF4-FFF2-40B4-BE49-F238E27FC236}">
                <a16:creationId xmlns:a16="http://schemas.microsoft.com/office/drawing/2014/main" id="{A830701C-0538-468E-A69A-677488EF3DF5}"/>
              </a:ext>
            </a:extLst>
          </p:cNvPr>
          <p:cNvSpPr txBox="1"/>
          <p:nvPr/>
        </p:nvSpPr>
        <p:spPr>
          <a:xfrm>
            <a:off x="5529340" y="4258808"/>
            <a:ext cx="4329546" cy="23083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Di conseguenza il cittadino globale è colui che potrà </a:t>
            </a:r>
            <a:r>
              <a:rPr lang="it-IT" sz="2400" b="1" i="0" u="none" strike="noStrike" kern="1200" cap="none" spc="0" baseline="0">
                <a:solidFill>
                  <a:srgbClr val="54A021"/>
                </a:solidFill>
                <a:uFillTx/>
                <a:latin typeface="Trebuchet MS"/>
              </a:rPr>
              <a:t>esercitare i suoi diritti come semplice persona, e non solo in quanto cittadino di uno Stato.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3">
            <a:extLst>
              <a:ext uri="{FF2B5EF4-FFF2-40B4-BE49-F238E27FC236}">
                <a16:creationId xmlns:a16="http://schemas.microsoft.com/office/drawing/2014/main" id="{47FB07DD-9304-4619-B365-1F808F92E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75963"/>
            <a:ext cx="4968236" cy="108203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79352BB-CEEA-4836-B930-094550FD8E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658925" y="973259"/>
            <a:ext cx="2581168" cy="1990657"/>
          </a:xfrm>
        </p:spPr>
      </p:pic>
      <p:sp>
        <p:nvSpPr>
          <p:cNvPr id="4" name="Titolo 5">
            <a:extLst>
              <a:ext uri="{FF2B5EF4-FFF2-40B4-BE49-F238E27FC236}">
                <a16:creationId xmlns:a16="http://schemas.microsoft.com/office/drawing/2014/main" id="{CD687D39-CA97-4E04-AD84-40A3797845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862644" y="219785"/>
            <a:ext cx="8597902" cy="1320795"/>
          </a:xfrm>
        </p:spPr>
        <p:txBody>
          <a:bodyPr>
            <a:spAutoFit/>
          </a:bodyPr>
          <a:lstStyle/>
          <a:p>
            <a:pPr lvl="0" algn="r"/>
            <a:r>
              <a:rPr lang="it-IT" sz="4000" b="1">
                <a:solidFill>
                  <a:srgbClr val="000000"/>
                </a:solidFill>
                <a:effectLst>
                  <a:outerShdw dist="38095" dir="2639887">
                    <a:srgbClr val="90C226"/>
                  </a:outerShdw>
                </a:effectLst>
              </a:rPr>
              <a:t>Educare alla cittadinanza attiva</a:t>
            </a:r>
          </a:p>
        </p:txBody>
      </p:sp>
      <p:cxnSp>
        <p:nvCxnSpPr>
          <p:cNvPr id="5" name="Connettore 2 6">
            <a:extLst>
              <a:ext uri="{FF2B5EF4-FFF2-40B4-BE49-F238E27FC236}">
                <a16:creationId xmlns:a16="http://schemas.microsoft.com/office/drawing/2014/main" id="{4F96CF9A-C1E2-4BBC-9DEB-403D2CEFD4B0}"/>
              </a:ext>
            </a:extLst>
          </p:cNvPr>
          <p:cNvCxnSpPr/>
          <p:nvPr/>
        </p:nvCxnSpPr>
        <p:spPr>
          <a:xfrm>
            <a:off x="3688076" y="1127756"/>
            <a:ext cx="0" cy="929644"/>
          </a:xfrm>
          <a:prstGeom prst="straightConnector1">
            <a:avLst/>
          </a:prstGeom>
          <a:noFill/>
          <a:ln w="12701" cap="rnd">
            <a:solidFill>
              <a:srgbClr val="54A021"/>
            </a:solidFill>
            <a:prstDash val="solid"/>
            <a:miter/>
            <a:tailEnd type="arrow"/>
          </a:ln>
        </p:spPr>
      </p:cxnSp>
      <p:sp>
        <p:nvSpPr>
          <p:cNvPr id="6" name="CasellaDiTesto 7">
            <a:extLst>
              <a:ext uri="{FF2B5EF4-FFF2-40B4-BE49-F238E27FC236}">
                <a16:creationId xmlns:a16="http://schemas.microsoft.com/office/drawing/2014/main" id="{372FCEDC-7A7E-45A7-844F-0B14FC27C29C}"/>
              </a:ext>
            </a:extLst>
          </p:cNvPr>
          <p:cNvSpPr txBox="1"/>
          <p:nvPr/>
        </p:nvSpPr>
        <p:spPr>
          <a:xfrm>
            <a:off x="487676" y="2057400"/>
            <a:ext cx="4962238" cy="10772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32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Significa EDUCARE AL </a:t>
            </a:r>
            <a:r>
              <a:rPr lang="it-IT" sz="3200" b="0" i="0" u="none" strike="noStrike" kern="1200" cap="none" spc="0" baseline="0">
                <a:solidFill>
                  <a:srgbClr val="54A021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Trebuchet MS"/>
              </a:rPr>
              <a:t>PENSIERO CRITICO</a:t>
            </a:r>
          </a:p>
        </p:txBody>
      </p:sp>
      <p:cxnSp>
        <p:nvCxnSpPr>
          <p:cNvPr id="7" name="Connettore 2 8">
            <a:extLst>
              <a:ext uri="{FF2B5EF4-FFF2-40B4-BE49-F238E27FC236}">
                <a16:creationId xmlns:a16="http://schemas.microsoft.com/office/drawing/2014/main" id="{BB8CFBA9-E116-4306-9498-52B32EB00E96}"/>
              </a:ext>
            </a:extLst>
          </p:cNvPr>
          <p:cNvCxnSpPr/>
          <p:nvPr/>
        </p:nvCxnSpPr>
        <p:spPr>
          <a:xfrm>
            <a:off x="3688076" y="3134618"/>
            <a:ext cx="304807" cy="376458"/>
          </a:xfrm>
          <a:prstGeom prst="straightConnector1">
            <a:avLst/>
          </a:prstGeom>
          <a:noFill/>
          <a:ln w="12701" cap="rnd">
            <a:solidFill>
              <a:srgbClr val="54A021"/>
            </a:solidFill>
            <a:prstDash val="solid"/>
            <a:miter/>
            <a:tailEnd type="arrow"/>
          </a:ln>
        </p:spPr>
      </p:cxnSp>
      <p:sp>
        <p:nvSpPr>
          <p:cNvPr id="8" name="CasellaDiTesto 12">
            <a:extLst>
              <a:ext uri="{FF2B5EF4-FFF2-40B4-BE49-F238E27FC236}">
                <a16:creationId xmlns:a16="http://schemas.microsoft.com/office/drawing/2014/main" id="{9BDDD742-4EDF-45F3-986A-ECE297AC6CC3}"/>
              </a:ext>
            </a:extLst>
          </p:cNvPr>
          <p:cNvSpPr txBox="1"/>
          <p:nvPr/>
        </p:nvSpPr>
        <p:spPr>
          <a:xfrm>
            <a:off x="4190996" y="3429000"/>
            <a:ext cx="7467603" cy="255454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3200" b="0" i="0" u="none" strike="noStrike" kern="1200" cap="none" spc="0" baseline="0">
                <a:solidFill>
                  <a:srgbClr val="2A5010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Trebuchet MS"/>
              </a:rPr>
              <a:t>Rafforzamento del legame sociale e dell’inclusione, alla partecipazione e all’apertura alla pluralità, a pensare la condizione umana per la relazioni e interdipendenza.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5DA23F4-5EF0-453E-B84A-F829013986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82175" y="2016142"/>
            <a:ext cx="6835734" cy="1090988"/>
          </a:xfrm>
        </p:spPr>
        <p:txBody>
          <a:bodyPr anchorCtr="1">
            <a:noAutofit/>
          </a:bodyPr>
          <a:lstStyle/>
          <a:p>
            <a:pPr lvl="0" algn="ctr"/>
            <a:r>
              <a:rPr lang="it-IT" sz="2400">
                <a:solidFill>
                  <a:srgbClr val="2A5010"/>
                </a:solidFill>
                <a:latin typeface="Calibri" pitchFamily="34"/>
              </a:rPr>
              <a:t>L’educazione</a:t>
            </a:r>
            <a:r>
              <a:rPr lang="it-IT" sz="2400" spc="-15">
                <a:solidFill>
                  <a:srgbClr val="2A5010"/>
                </a:solidFill>
                <a:latin typeface="Calibri" pitchFamily="34"/>
              </a:rPr>
              <a:t> </a:t>
            </a:r>
            <a:r>
              <a:rPr lang="it-IT" sz="2400">
                <a:solidFill>
                  <a:srgbClr val="2A5010"/>
                </a:solidFill>
                <a:latin typeface="Calibri" pitchFamily="34"/>
              </a:rPr>
              <a:t>alla</a:t>
            </a:r>
            <a:r>
              <a:rPr lang="it-IT" sz="2400" spc="-10">
                <a:solidFill>
                  <a:srgbClr val="2A5010"/>
                </a:solidFill>
                <a:latin typeface="Calibri" pitchFamily="34"/>
              </a:rPr>
              <a:t> </a:t>
            </a:r>
            <a:r>
              <a:rPr lang="it-IT" sz="2400">
                <a:solidFill>
                  <a:srgbClr val="2A5010"/>
                </a:solidFill>
                <a:latin typeface="Calibri" pitchFamily="34"/>
              </a:rPr>
              <a:t>cittadinanza</a:t>
            </a:r>
            <a:r>
              <a:rPr lang="it-IT" sz="2400" spc="-15">
                <a:solidFill>
                  <a:srgbClr val="2A5010"/>
                </a:solidFill>
                <a:latin typeface="Calibri" pitchFamily="34"/>
              </a:rPr>
              <a:t> </a:t>
            </a:r>
            <a:r>
              <a:rPr lang="it-IT" sz="2400">
                <a:solidFill>
                  <a:srgbClr val="2A5010"/>
                </a:solidFill>
                <a:latin typeface="Calibri" pitchFamily="34"/>
              </a:rPr>
              <a:t>Globale</a:t>
            </a:r>
            <a:r>
              <a:rPr lang="it-IT" sz="2400" spc="-10">
                <a:solidFill>
                  <a:srgbClr val="2A5010"/>
                </a:solidFill>
                <a:latin typeface="Calibri" pitchFamily="34"/>
              </a:rPr>
              <a:t> </a:t>
            </a:r>
            <a:r>
              <a:rPr lang="it-IT" sz="2400">
                <a:solidFill>
                  <a:srgbClr val="2A5010"/>
                </a:solidFill>
                <a:latin typeface="Calibri" pitchFamily="34"/>
              </a:rPr>
              <a:t>o</a:t>
            </a:r>
            <a:r>
              <a:rPr lang="it-IT" sz="2400" spc="-20">
                <a:solidFill>
                  <a:srgbClr val="2A5010"/>
                </a:solidFill>
                <a:latin typeface="Calibri" pitchFamily="34"/>
              </a:rPr>
              <a:t> </a:t>
            </a:r>
            <a:r>
              <a:rPr lang="it-IT" sz="2400">
                <a:solidFill>
                  <a:srgbClr val="2A5010"/>
                </a:solidFill>
                <a:latin typeface="Calibri" pitchFamily="34"/>
              </a:rPr>
              <a:t>cosmopolita</a:t>
            </a:r>
            <a:r>
              <a:rPr lang="it-IT" sz="2400" spc="-20">
                <a:solidFill>
                  <a:srgbClr val="2A5010"/>
                </a:solidFill>
                <a:latin typeface="Calibri" pitchFamily="34"/>
              </a:rPr>
              <a:t> </a:t>
            </a:r>
            <a:r>
              <a:rPr lang="it-IT" sz="2400">
                <a:latin typeface="Calibri" pitchFamily="34"/>
              </a:rPr>
              <a:t>propria</a:t>
            </a:r>
            <a:r>
              <a:rPr lang="it-IT" sz="2400" spc="-20">
                <a:latin typeface="Calibri" pitchFamily="34"/>
              </a:rPr>
              <a:t> </a:t>
            </a:r>
            <a:r>
              <a:rPr lang="it-IT" sz="2400">
                <a:latin typeface="Calibri" pitchFamily="34"/>
              </a:rPr>
              <a:t>di</a:t>
            </a:r>
            <a:r>
              <a:rPr lang="it-IT" sz="2400" spc="-10">
                <a:latin typeface="Calibri" pitchFamily="34"/>
              </a:rPr>
              <a:t> </a:t>
            </a:r>
            <a:r>
              <a:rPr lang="it-IT" sz="2400">
                <a:latin typeface="Calibri" pitchFamily="34"/>
              </a:rPr>
              <a:t>una</a:t>
            </a:r>
            <a:r>
              <a:rPr lang="it-IT" sz="2400" spc="-15">
                <a:latin typeface="Calibri" pitchFamily="34"/>
              </a:rPr>
              <a:t> </a:t>
            </a:r>
            <a:r>
              <a:rPr lang="it-IT" sz="2400">
                <a:latin typeface="Calibri" pitchFamily="34"/>
              </a:rPr>
              <a:t>cittadinanza</a:t>
            </a:r>
            <a:r>
              <a:rPr lang="it-IT" sz="2400" spc="-10">
                <a:latin typeface="Calibri" pitchFamily="34"/>
              </a:rPr>
              <a:t> </a:t>
            </a:r>
            <a:r>
              <a:rPr lang="it-IT" sz="2400">
                <a:latin typeface="Calibri" pitchFamily="34"/>
              </a:rPr>
              <a:t>europea</a:t>
            </a:r>
            <a:r>
              <a:rPr lang="it-IT" sz="2400" spc="-15">
                <a:latin typeface="Calibri" pitchFamily="34"/>
              </a:rPr>
              <a:t> </a:t>
            </a:r>
            <a:r>
              <a:rPr lang="it-IT" sz="2400">
                <a:latin typeface="Calibri" pitchFamily="34"/>
              </a:rPr>
              <a:t>di</a:t>
            </a:r>
            <a:r>
              <a:rPr lang="it-IT" sz="2400" spc="-10">
                <a:latin typeface="Calibri" pitchFamily="34"/>
              </a:rPr>
              <a:t> </a:t>
            </a:r>
            <a:r>
              <a:rPr lang="it-IT" sz="2400">
                <a:latin typeface="Calibri" pitchFamily="34"/>
              </a:rPr>
              <a:t>pace</a:t>
            </a:r>
            <a:r>
              <a:rPr lang="it-IT" sz="2400" spc="-15">
                <a:latin typeface="Calibri" pitchFamily="34"/>
              </a:rPr>
              <a:t> </a:t>
            </a:r>
            <a:r>
              <a:rPr lang="it-IT" sz="2400">
                <a:latin typeface="Calibri" pitchFamily="34"/>
              </a:rPr>
              <a:t>che</a:t>
            </a:r>
            <a:r>
              <a:rPr lang="it-IT" sz="2400" spc="-10">
                <a:latin typeface="Calibri" pitchFamily="34"/>
              </a:rPr>
              <a:t> </a:t>
            </a:r>
            <a:r>
              <a:rPr lang="it-IT" sz="2400">
                <a:latin typeface="Calibri" pitchFamily="34"/>
              </a:rPr>
              <a:t>si</a:t>
            </a:r>
            <a:r>
              <a:rPr lang="it-IT" sz="2400" spc="-20">
                <a:latin typeface="Calibri" pitchFamily="34"/>
              </a:rPr>
              <a:t> </a:t>
            </a:r>
            <a:r>
              <a:rPr lang="it-IT" sz="2400">
                <a:latin typeface="Calibri" pitchFamily="34"/>
              </a:rPr>
              <a:t>apre</a:t>
            </a:r>
            <a:r>
              <a:rPr lang="it-IT" sz="2400" spc="-235">
                <a:latin typeface="Calibri" pitchFamily="34"/>
              </a:rPr>
              <a:t> </a:t>
            </a:r>
            <a:r>
              <a:rPr lang="it-IT" sz="2400">
                <a:latin typeface="Calibri" pitchFamily="34"/>
              </a:rPr>
              <a:t>al</a:t>
            </a:r>
            <a:r>
              <a:rPr lang="it-IT" sz="2400" spc="5">
                <a:latin typeface="Calibri" pitchFamily="34"/>
              </a:rPr>
              <a:t> </a:t>
            </a:r>
            <a:r>
              <a:rPr lang="it-IT" sz="2400">
                <a:latin typeface="Calibri" pitchFamily="34"/>
              </a:rPr>
              <a:t>mondo</a:t>
            </a:r>
            <a:r>
              <a:rPr lang="it-IT" sz="2400" spc="5">
                <a:latin typeface="Calibri" pitchFamily="34"/>
              </a:rPr>
              <a:t> </a:t>
            </a:r>
            <a:r>
              <a:rPr lang="it-IT" sz="2400">
                <a:latin typeface="Calibri" pitchFamily="34"/>
              </a:rPr>
              <a:t>e</a:t>
            </a:r>
            <a:r>
              <a:rPr lang="it-IT" sz="2400" spc="5">
                <a:latin typeface="Calibri" pitchFamily="34"/>
              </a:rPr>
              <a:t> </a:t>
            </a:r>
            <a:r>
              <a:rPr lang="it-IT" sz="2400">
                <a:latin typeface="Calibri" pitchFamily="34"/>
              </a:rPr>
              <a:t>di</a:t>
            </a:r>
            <a:r>
              <a:rPr lang="it-IT" sz="2400" spc="5">
                <a:latin typeface="Calibri" pitchFamily="34"/>
              </a:rPr>
              <a:t> </a:t>
            </a:r>
            <a:r>
              <a:rPr lang="it-IT" sz="2400">
                <a:latin typeface="Calibri" pitchFamily="34"/>
              </a:rPr>
              <a:t>un</a:t>
            </a:r>
            <a:r>
              <a:rPr lang="it-IT" sz="2400" spc="5">
                <a:latin typeface="Calibri" pitchFamily="34"/>
              </a:rPr>
              <a:t> </a:t>
            </a:r>
            <a:r>
              <a:rPr lang="it-IT" sz="2400">
                <a:latin typeface="Calibri" pitchFamily="34"/>
              </a:rPr>
              <a:t>Servizio</a:t>
            </a:r>
            <a:r>
              <a:rPr lang="it-IT" sz="2400" spc="5">
                <a:latin typeface="Calibri" pitchFamily="34"/>
              </a:rPr>
              <a:t> </a:t>
            </a:r>
            <a:r>
              <a:rPr lang="it-IT" sz="2400">
                <a:latin typeface="Calibri" pitchFamily="34"/>
              </a:rPr>
              <a:t>Civile</a:t>
            </a:r>
            <a:r>
              <a:rPr lang="it-IT" sz="2400" spc="5">
                <a:latin typeface="Calibri" pitchFamily="34"/>
              </a:rPr>
              <a:t> </a:t>
            </a:r>
            <a:r>
              <a:rPr lang="it-IT" sz="2400">
                <a:latin typeface="Calibri" pitchFamily="34"/>
              </a:rPr>
              <a:t>che</a:t>
            </a:r>
            <a:r>
              <a:rPr lang="it-IT" sz="2400" spc="5">
                <a:latin typeface="Calibri" pitchFamily="34"/>
              </a:rPr>
              <a:t> </a:t>
            </a:r>
            <a:r>
              <a:rPr lang="it-IT" sz="2400">
                <a:latin typeface="Calibri" pitchFamily="34"/>
              </a:rPr>
              <a:t>non</a:t>
            </a:r>
            <a:r>
              <a:rPr lang="it-IT" sz="2400" spc="5">
                <a:latin typeface="Calibri" pitchFamily="34"/>
              </a:rPr>
              <a:t> </a:t>
            </a:r>
            <a:r>
              <a:rPr lang="it-IT" sz="2400">
                <a:latin typeface="Calibri" pitchFamily="34"/>
              </a:rPr>
              <a:t>a</a:t>
            </a:r>
            <a:r>
              <a:rPr lang="it-IT" sz="2400" spc="5">
                <a:latin typeface="Calibri" pitchFamily="34"/>
              </a:rPr>
              <a:t> </a:t>
            </a:r>
            <a:r>
              <a:rPr lang="it-IT" sz="2400">
                <a:latin typeface="Calibri" pitchFamily="34"/>
              </a:rPr>
              <a:t>caso</a:t>
            </a:r>
            <a:r>
              <a:rPr lang="it-IT" sz="2400" spc="5">
                <a:latin typeface="Calibri" pitchFamily="34"/>
              </a:rPr>
              <a:t> </a:t>
            </a:r>
            <a:r>
              <a:rPr lang="it-IT" sz="2400">
                <a:latin typeface="Calibri" pitchFamily="34"/>
              </a:rPr>
              <a:t>è</a:t>
            </a:r>
            <a:r>
              <a:rPr lang="it-IT" sz="2400" spc="5">
                <a:latin typeface="Calibri" pitchFamily="34"/>
              </a:rPr>
              <a:t> </a:t>
            </a:r>
            <a:r>
              <a:rPr lang="it-IT" sz="2400">
                <a:latin typeface="Calibri" pitchFamily="34"/>
              </a:rPr>
              <a:t>definito</a:t>
            </a:r>
            <a:r>
              <a:rPr lang="it-IT" sz="2400" spc="5">
                <a:latin typeface="Calibri" pitchFamily="34"/>
              </a:rPr>
              <a:t> </a:t>
            </a:r>
            <a:r>
              <a:rPr lang="it-IT" sz="2400">
                <a:latin typeface="Calibri" pitchFamily="34"/>
              </a:rPr>
              <a:t>“universale”</a:t>
            </a:r>
            <a:r>
              <a:rPr lang="it-IT" sz="2400" spc="5">
                <a:latin typeface="Calibri" pitchFamily="34"/>
              </a:rPr>
              <a:t> </a:t>
            </a:r>
            <a:r>
              <a:rPr lang="it-IT" sz="2400">
                <a:latin typeface="Calibri" pitchFamily="34"/>
              </a:rPr>
              <a:t>conduce</a:t>
            </a:r>
            <a:r>
              <a:rPr lang="it-IT" sz="2400" spc="5">
                <a:latin typeface="Calibri" pitchFamily="34"/>
              </a:rPr>
              <a:t> </a:t>
            </a:r>
            <a:r>
              <a:rPr lang="it-IT" sz="2400">
                <a:latin typeface="Calibri" pitchFamily="34"/>
              </a:rPr>
              <a:t>ad</a:t>
            </a:r>
            <a:r>
              <a:rPr lang="it-IT" sz="2400" spc="5">
                <a:latin typeface="Calibri" pitchFamily="34"/>
              </a:rPr>
              <a:t> </a:t>
            </a:r>
            <a:r>
              <a:rPr lang="it-IT" sz="2400">
                <a:latin typeface="Calibri" pitchFamily="34"/>
              </a:rPr>
              <a:t>assumere</a:t>
            </a:r>
            <a:r>
              <a:rPr lang="it-IT" sz="2400" spc="5">
                <a:latin typeface="Calibri" pitchFamily="34"/>
              </a:rPr>
              <a:t> </a:t>
            </a:r>
            <a:r>
              <a:rPr lang="it-IT" sz="2400">
                <a:latin typeface="Calibri" pitchFamily="34"/>
              </a:rPr>
              <a:t>una</a:t>
            </a:r>
            <a:r>
              <a:rPr lang="it-IT" sz="2400" spc="5">
                <a:latin typeface="Calibri" pitchFamily="34"/>
              </a:rPr>
              <a:t> </a:t>
            </a:r>
            <a:r>
              <a:rPr lang="it-IT" sz="2400">
                <a:latin typeface="Calibri" pitchFamily="34"/>
              </a:rPr>
              <a:t>consapevolezza personale </a:t>
            </a:r>
            <a:r>
              <a:rPr lang="it-IT" sz="2400">
                <a:solidFill>
                  <a:srgbClr val="000000"/>
                </a:solidFill>
                <a:latin typeface="Calibri" pitchFamily="34"/>
              </a:rPr>
              <a:t>di</a:t>
            </a:r>
            <a:r>
              <a:rPr lang="it-IT" sz="2400">
                <a:latin typeface="Calibri" pitchFamily="34"/>
              </a:rPr>
              <a:t> </a:t>
            </a:r>
            <a:r>
              <a:rPr lang="it-IT" sz="2400">
                <a:solidFill>
                  <a:srgbClr val="2A5010"/>
                </a:solidFill>
                <a:latin typeface="Calibri" pitchFamily="34"/>
              </a:rPr>
              <a:t>far parte del sistema mondo, una modificazione di atteggiamenti ad un</a:t>
            </a:r>
            <a:r>
              <a:rPr lang="it-IT" sz="2400" spc="5">
                <a:solidFill>
                  <a:srgbClr val="2A5010"/>
                </a:solidFill>
                <a:latin typeface="Calibri" pitchFamily="34"/>
              </a:rPr>
              <a:t> </a:t>
            </a:r>
            <a:r>
              <a:rPr lang="it-IT" sz="2400">
                <a:solidFill>
                  <a:srgbClr val="2A5010"/>
                </a:solidFill>
                <a:latin typeface="Calibri" pitchFamily="34"/>
              </a:rPr>
              <a:t>accresciuto</a:t>
            </a:r>
            <a:r>
              <a:rPr lang="it-IT" sz="2400" spc="5">
                <a:solidFill>
                  <a:srgbClr val="2A5010"/>
                </a:solidFill>
                <a:latin typeface="Calibri" pitchFamily="34"/>
              </a:rPr>
              <a:t> </a:t>
            </a:r>
            <a:r>
              <a:rPr lang="it-IT" sz="2400">
                <a:solidFill>
                  <a:srgbClr val="2A5010"/>
                </a:solidFill>
                <a:latin typeface="Calibri" pitchFamily="34"/>
              </a:rPr>
              <a:t>senso</a:t>
            </a:r>
            <a:r>
              <a:rPr lang="it-IT" sz="2400" spc="5">
                <a:solidFill>
                  <a:srgbClr val="2A5010"/>
                </a:solidFill>
                <a:latin typeface="Calibri" pitchFamily="34"/>
              </a:rPr>
              <a:t> </a:t>
            </a:r>
            <a:r>
              <a:rPr lang="it-IT" sz="2400">
                <a:solidFill>
                  <a:srgbClr val="2A5010"/>
                </a:solidFill>
                <a:latin typeface="Calibri" pitchFamily="34"/>
              </a:rPr>
              <a:t>di</a:t>
            </a:r>
            <a:r>
              <a:rPr lang="it-IT" sz="2400" spc="5">
                <a:solidFill>
                  <a:srgbClr val="2A5010"/>
                </a:solidFill>
                <a:latin typeface="Calibri" pitchFamily="34"/>
              </a:rPr>
              <a:t> </a:t>
            </a:r>
            <a:r>
              <a:rPr lang="it-IT" sz="2400">
                <a:solidFill>
                  <a:srgbClr val="2A5010"/>
                </a:solidFill>
                <a:latin typeface="Calibri" pitchFamily="34"/>
              </a:rPr>
              <a:t>responsabilità</a:t>
            </a:r>
            <a:r>
              <a:rPr lang="it-IT" sz="2400" spc="5">
                <a:solidFill>
                  <a:srgbClr val="2A5010"/>
                </a:solidFill>
                <a:latin typeface="Calibri" pitchFamily="34"/>
              </a:rPr>
              <a:t> </a:t>
            </a:r>
            <a:r>
              <a:rPr lang="it-IT" sz="2400">
                <a:latin typeface="Calibri" pitchFamily="34"/>
              </a:rPr>
              <a:t>derivanti</a:t>
            </a:r>
            <a:r>
              <a:rPr lang="it-IT" sz="2400" spc="5">
                <a:latin typeface="Calibri" pitchFamily="34"/>
              </a:rPr>
              <a:t> </a:t>
            </a:r>
            <a:r>
              <a:rPr lang="it-IT" sz="2400">
                <a:latin typeface="Calibri" pitchFamily="34"/>
              </a:rPr>
              <a:t>dalla</a:t>
            </a:r>
            <a:r>
              <a:rPr lang="it-IT" sz="2400" spc="5">
                <a:latin typeface="Calibri" pitchFamily="34"/>
              </a:rPr>
              <a:t> </a:t>
            </a:r>
            <a:r>
              <a:rPr lang="it-IT" sz="2400">
                <a:latin typeface="Calibri" pitchFamily="34"/>
              </a:rPr>
              <a:t>coscienza</a:t>
            </a:r>
            <a:r>
              <a:rPr lang="it-IT" sz="2400" spc="5">
                <a:latin typeface="Calibri" pitchFamily="34"/>
              </a:rPr>
              <a:t> </a:t>
            </a:r>
            <a:r>
              <a:rPr lang="it-IT" sz="2400">
                <a:latin typeface="Calibri" pitchFamily="34"/>
              </a:rPr>
              <a:t>dell’interdipendenza</a:t>
            </a:r>
            <a:r>
              <a:rPr lang="it-IT" sz="2400" spc="5">
                <a:latin typeface="Calibri" pitchFamily="34"/>
              </a:rPr>
              <a:t> </a:t>
            </a:r>
            <a:r>
              <a:rPr lang="it-IT" sz="2400">
                <a:latin typeface="Calibri" pitchFamily="34"/>
              </a:rPr>
              <a:t>e</a:t>
            </a:r>
            <a:r>
              <a:rPr lang="it-IT" sz="2400" spc="5">
                <a:latin typeface="Calibri" pitchFamily="34"/>
              </a:rPr>
              <a:t> </a:t>
            </a:r>
            <a:r>
              <a:rPr lang="it-IT" sz="2400">
                <a:solidFill>
                  <a:srgbClr val="000000"/>
                </a:solidFill>
                <a:latin typeface="Calibri" pitchFamily="34"/>
              </a:rPr>
              <a:t>dalla</a:t>
            </a:r>
            <a:r>
              <a:rPr lang="it-IT" sz="2400" spc="5">
                <a:latin typeface="Calibri" pitchFamily="34"/>
              </a:rPr>
              <a:t> </a:t>
            </a:r>
            <a:r>
              <a:rPr lang="it-IT" sz="2400">
                <a:solidFill>
                  <a:srgbClr val="2A5010"/>
                </a:solidFill>
                <a:latin typeface="Calibri" pitchFamily="34"/>
              </a:rPr>
              <a:t>necessità</a:t>
            </a:r>
            <a:r>
              <a:rPr lang="it-IT" sz="2400" spc="5">
                <a:solidFill>
                  <a:srgbClr val="2A5010"/>
                </a:solidFill>
                <a:latin typeface="Calibri" pitchFamily="34"/>
              </a:rPr>
              <a:t> </a:t>
            </a:r>
            <a:r>
              <a:rPr lang="it-IT" sz="2400">
                <a:solidFill>
                  <a:srgbClr val="2A5010"/>
                </a:solidFill>
                <a:latin typeface="Calibri" pitchFamily="34"/>
              </a:rPr>
              <a:t>di</a:t>
            </a:r>
            <a:r>
              <a:rPr lang="it-IT" sz="2400" spc="5">
                <a:solidFill>
                  <a:srgbClr val="2A5010"/>
                </a:solidFill>
                <a:latin typeface="Calibri" pitchFamily="34"/>
              </a:rPr>
              <a:t> </a:t>
            </a:r>
            <a:r>
              <a:rPr lang="it-IT" sz="2400">
                <a:solidFill>
                  <a:srgbClr val="2A5010"/>
                </a:solidFill>
                <a:latin typeface="Calibri" pitchFamily="34"/>
              </a:rPr>
              <a:t>progettare un futuro sostenibile per tutti gli abitanti della terra. </a:t>
            </a:r>
            <a:endParaRPr lang="it-IT" sz="2400">
              <a:solidFill>
                <a:srgbClr val="2A5010"/>
              </a:solidFill>
            </a:endParaRPr>
          </a:p>
        </p:txBody>
      </p:sp>
      <p:pic>
        <p:nvPicPr>
          <p:cNvPr id="3" name="Immagine 3">
            <a:extLst>
              <a:ext uri="{FF2B5EF4-FFF2-40B4-BE49-F238E27FC236}">
                <a16:creationId xmlns:a16="http://schemas.microsoft.com/office/drawing/2014/main" id="{5AE220E8-5387-46CD-8EBC-D6D526227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1845" y="5535539"/>
            <a:ext cx="5353876" cy="142571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EED666CF-F789-4071-BFC4-611A8B0ABD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182212"/>
            <a:ext cx="1964341" cy="1498601"/>
          </a:xfrm>
        </p:spPr>
      </p:pic>
      <p:sp>
        <p:nvSpPr>
          <p:cNvPr id="5" name="Titolo 5">
            <a:extLst>
              <a:ext uri="{FF2B5EF4-FFF2-40B4-BE49-F238E27FC236}">
                <a16:creationId xmlns:a16="http://schemas.microsoft.com/office/drawing/2014/main" id="{909AEE58-ED79-46EC-A745-759A1B4A38D5}"/>
              </a:ext>
            </a:extLst>
          </p:cNvPr>
          <p:cNvSpPr txBox="1"/>
          <p:nvPr/>
        </p:nvSpPr>
        <p:spPr>
          <a:xfrm>
            <a:off x="716276" y="271110"/>
            <a:ext cx="8597902" cy="13207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4000" b="1" i="0" u="none" strike="noStrike" kern="1200" cap="none" spc="0" baseline="0">
                <a:solidFill>
                  <a:srgbClr val="000000"/>
                </a:solidFill>
                <a:effectLst>
                  <a:outerShdw dist="38095" dir="2639887">
                    <a:srgbClr val="90C226"/>
                  </a:outerShdw>
                </a:effectLst>
                <a:uFillTx/>
                <a:latin typeface="Trebuchet MS"/>
              </a:rPr>
              <a:t>Educare alla cittadinanza attiva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67D0A6C-9F01-4BED-86B5-918831E468A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0132" y="215834"/>
            <a:ext cx="5037667" cy="1320795"/>
          </a:xfrm>
        </p:spPr>
        <p:txBody>
          <a:bodyPr/>
          <a:lstStyle/>
          <a:p>
            <a:pPr lvl="0"/>
            <a:r>
              <a:rPr lang="it-IT" b="1">
                <a:solidFill>
                  <a:srgbClr val="54A021"/>
                </a:solidFill>
                <a:effectLst>
                  <a:outerShdw dist="38096" dir="2700000">
                    <a:srgbClr val="000000"/>
                  </a:outerShdw>
                </a:effectLst>
              </a:rPr>
              <a:t>Cosa significa essere cittadino del mondo?</a:t>
            </a:r>
          </a:p>
        </p:txBody>
      </p:sp>
      <p:pic>
        <p:nvPicPr>
          <p:cNvPr id="3" name="Immagine 3">
            <a:extLst>
              <a:ext uri="{FF2B5EF4-FFF2-40B4-BE49-F238E27FC236}">
                <a16:creationId xmlns:a16="http://schemas.microsoft.com/office/drawing/2014/main" id="{CCAC987E-E303-4AF4-A6C6-9AA8FAE28D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208" y="5325602"/>
            <a:ext cx="5353876" cy="142571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DD7FBB5D-94CB-4211-A784-50FE907D95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664055" y="5325602"/>
            <a:ext cx="2152744" cy="1425714"/>
          </a:xfrm>
        </p:spPr>
      </p:pic>
      <p:sp>
        <p:nvSpPr>
          <p:cNvPr id="5" name="CasellaDiTesto 5">
            <a:extLst>
              <a:ext uri="{FF2B5EF4-FFF2-40B4-BE49-F238E27FC236}">
                <a16:creationId xmlns:a16="http://schemas.microsoft.com/office/drawing/2014/main" id="{B1265560-F071-4683-9379-52B6CDB7A44C}"/>
              </a:ext>
            </a:extLst>
          </p:cNvPr>
          <p:cNvSpPr txBox="1"/>
          <p:nvPr/>
        </p:nvSpPr>
        <p:spPr>
          <a:xfrm>
            <a:off x="220132" y="1711071"/>
            <a:ext cx="8596667" cy="310853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8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Essere cittadino del mondo non è un concetto che esprime un senso di fredda globalizzazione ma deve essere « </a:t>
            </a:r>
            <a:r>
              <a:rPr lang="it-IT" sz="2800" b="0" i="0" u="none" strike="noStrike" kern="1200" cap="none" spc="0" baseline="0">
                <a:solidFill>
                  <a:srgbClr val="54A021"/>
                </a:solidFill>
                <a:uFillTx/>
                <a:latin typeface="Trebuchet MS"/>
              </a:rPr>
              <a:t>una difesa ragionevole della propria responsabilità storica e culturale» con una  disponibilità ad ascoltare voci e volti diversi», </a:t>
            </a:r>
            <a:r>
              <a:rPr lang="it-IT" sz="28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in un autentico confronto mirato alla conservazione di ciò che siamo e ciò che vogliamo essere. </a:t>
            </a:r>
          </a:p>
        </p:txBody>
      </p:sp>
      <p:pic>
        <p:nvPicPr>
          <p:cNvPr id="6" name="Immagine 6">
            <a:extLst>
              <a:ext uri="{FF2B5EF4-FFF2-40B4-BE49-F238E27FC236}">
                <a16:creationId xmlns:a16="http://schemas.microsoft.com/office/drawing/2014/main" id="{E128312C-8CEE-406E-AF86-BD13C8B9C8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1078" y="177677"/>
            <a:ext cx="2870795" cy="3991099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3">
            <a:extLst>
              <a:ext uri="{FF2B5EF4-FFF2-40B4-BE49-F238E27FC236}">
                <a16:creationId xmlns:a16="http://schemas.microsoft.com/office/drawing/2014/main" id="{AE3A7070-70D1-4624-B09D-0DA7EF6949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136" y="5940088"/>
            <a:ext cx="3160330" cy="8399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C215535-A9EF-435D-9881-BAA63B764F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67636" y="77970"/>
            <a:ext cx="2087876" cy="1676396"/>
          </a:xfrm>
        </p:spPr>
      </p:pic>
      <p:sp>
        <p:nvSpPr>
          <p:cNvPr id="4" name="Titolo 1">
            <a:extLst>
              <a:ext uri="{FF2B5EF4-FFF2-40B4-BE49-F238E27FC236}">
                <a16:creationId xmlns:a16="http://schemas.microsoft.com/office/drawing/2014/main" id="{6708BEA3-B2C9-4975-BD02-55C774641D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69903" y="255766"/>
            <a:ext cx="7369807" cy="1320795"/>
          </a:xfrm>
        </p:spPr>
        <p:txBody>
          <a:bodyPr/>
          <a:lstStyle/>
          <a:p>
            <a:pPr lvl="0"/>
            <a:r>
              <a:rPr lang="it-IT" sz="4000" b="1">
                <a:solidFill>
                  <a:srgbClr val="54A021"/>
                </a:solidFill>
                <a:effectLst>
                  <a:outerShdw dist="38096" dir="2700000">
                    <a:srgbClr val="000000"/>
                  </a:outerShdw>
                </a:effectLst>
              </a:rPr>
              <a:t>Cosa significa essere cittadino del mondo?</a:t>
            </a:r>
          </a:p>
        </p:txBody>
      </p:sp>
      <p:sp>
        <p:nvSpPr>
          <p:cNvPr id="5" name="CasellaDiTesto 2">
            <a:extLst>
              <a:ext uri="{FF2B5EF4-FFF2-40B4-BE49-F238E27FC236}">
                <a16:creationId xmlns:a16="http://schemas.microsoft.com/office/drawing/2014/main" id="{BAD9F2E3-FB07-4CE6-90D7-6EC9DAB312FB}"/>
              </a:ext>
            </a:extLst>
          </p:cNvPr>
          <p:cNvSpPr txBox="1"/>
          <p:nvPr/>
        </p:nvSpPr>
        <p:spPr>
          <a:xfrm>
            <a:off x="2317427" y="2291440"/>
            <a:ext cx="4738685" cy="19389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0" i="1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Democrito* </a:t>
            </a: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ci mostra come fosse già presente nell’antichità una visione cosmopolita dicendo che « Ogni paese della terra è aperto all’uomo saggio.»</a:t>
            </a:r>
          </a:p>
        </p:txBody>
      </p:sp>
      <p:sp>
        <p:nvSpPr>
          <p:cNvPr id="6" name="CasellaDiTesto 6">
            <a:extLst>
              <a:ext uri="{FF2B5EF4-FFF2-40B4-BE49-F238E27FC236}">
                <a16:creationId xmlns:a16="http://schemas.microsoft.com/office/drawing/2014/main" id="{8AFF64BD-A29B-4CDB-B70F-FB8F916F9807}"/>
              </a:ext>
            </a:extLst>
          </p:cNvPr>
          <p:cNvSpPr txBox="1"/>
          <p:nvPr/>
        </p:nvSpPr>
        <p:spPr>
          <a:xfrm>
            <a:off x="8457249" y="3821433"/>
            <a:ext cx="2286000" cy="19389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8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«</a:t>
            </a: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LA PATRIA DELL’UOMO VIRTUOSO E’ L’INTERO UNIVERSO</a:t>
            </a:r>
            <a:r>
              <a:rPr lang="it-IT" sz="18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»</a:t>
            </a:r>
          </a:p>
        </p:txBody>
      </p:sp>
      <p:sp>
        <p:nvSpPr>
          <p:cNvPr id="7" name="CasellaDiTesto 9">
            <a:extLst>
              <a:ext uri="{FF2B5EF4-FFF2-40B4-BE49-F238E27FC236}">
                <a16:creationId xmlns:a16="http://schemas.microsoft.com/office/drawing/2014/main" id="{E94B219C-70AB-4D9C-964C-C473F8D450DB}"/>
              </a:ext>
            </a:extLst>
          </p:cNvPr>
          <p:cNvSpPr txBox="1"/>
          <p:nvPr/>
        </p:nvSpPr>
        <p:spPr>
          <a:xfrm>
            <a:off x="4998723" y="6036896"/>
            <a:ext cx="3017520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8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Note: * Filosofo greco nato 460 anni prima di Cristo</a:t>
            </a:r>
          </a:p>
        </p:txBody>
      </p:sp>
      <p:pic>
        <p:nvPicPr>
          <p:cNvPr id="8" name="Immagine 10">
            <a:extLst>
              <a:ext uri="{FF2B5EF4-FFF2-40B4-BE49-F238E27FC236}">
                <a16:creationId xmlns:a16="http://schemas.microsoft.com/office/drawing/2014/main" id="{D9050666-7EB3-45DB-93A8-CF8660510A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3" y="2190746"/>
            <a:ext cx="1838328" cy="2476496"/>
          </a:xfrm>
          <a:prstGeom prst="rect">
            <a:avLst/>
          </a:prstGeom>
          <a:noFill/>
          <a:ln cap="flat">
            <a:noFill/>
          </a:ln>
        </p:spPr>
      </p:pic>
      <p:cxnSp>
        <p:nvCxnSpPr>
          <p:cNvPr id="9" name="Connettore a gomito 13">
            <a:extLst>
              <a:ext uri="{FF2B5EF4-FFF2-40B4-BE49-F238E27FC236}">
                <a16:creationId xmlns:a16="http://schemas.microsoft.com/office/drawing/2014/main" id="{ED816A01-5761-4471-82B8-3918F15E7E5D}"/>
              </a:ext>
            </a:extLst>
          </p:cNvPr>
          <p:cNvCxnSpPr/>
          <p:nvPr/>
        </p:nvCxnSpPr>
        <p:spPr>
          <a:xfrm>
            <a:off x="7314249" y="3429000"/>
            <a:ext cx="1143000" cy="868680"/>
          </a:xfrm>
          <a:prstGeom prst="bentConnector3">
            <a:avLst/>
          </a:prstGeom>
          <a:noFill/>
          <a:ln w="12701" cap="rnd">
            <a:solidFill>
              <a:srgbClr val="90C226"/>
            </a:solidFill>
            <a:prstDash val="solid"/>
            <a:miter/>
            <a:tailEnd type="arrow"/>
          </a:ln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3">
            <a:extLst>
              <a:ext uri="{FF2B5EF4-FFF2-40B4-BE49-F238E27FC236}">
                <a16:creationId xmlns:a16="http://schemas.microsoft.com/office/drawing/2014/main" id="{6536902F-C9C3-4384-9032-DCFF82ACCF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91" y="5876455"/>
            <a:ext cx="3850245" cy="98154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DCFF343-B4C9-4056-A619-D531717426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237606"/>
            <a:ext cx="1757065" cy="1353531"/>
          </a:xfrm>
        </p:spPr>
      </p:pic>
      <p:sp>
        <p:nvSpPr>
          <p:cNvPr id="4" name="Rettangolo 5">
            <a:extLst>
              <a:ext uri="{FF2B5EF4-FFF2-40B4-BE49-F238E27FC236}">
                <a16:creationId xmlns:a16="http://schemas.microsoft.com/office/drawing/2014/main" id="{E925B8F1-B6F9-4869-B383-B496B8B91B2F}"/>
              </a:ext>
            </a:extLst>
          </p:cNvPr>
          <p:cNvSpPr/>
          <p:nvPr/>
        </p:nvSpPr>
        <p:spPr>
          <a:xfrm>
            <a:off x="1588834" y="560435"/>
            <a:ext cx="7814242" cy="70788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4000" b="1" i="0" u="none" strike="noStrike" kern="1200" cap="none" spc="0" baseline="0">
                <a:solidFill>
                  <a:srgbClr val="000000"/>
                </a:solidFill>
                <a:effectLst>
                  <a:outerShdw dist="38095" dir="2639887">
                    <a:srgbClr val="90C226"/>
                  </a:outerShdw>
                </a:effectLst>
                <a:uFillTx/>
                <a:latin typeface="Trebuchet MS"/>
              </a:rPr>
              <a:t>LA CITTADINANZA NELLA STORIA </a:t>
            </a:r>
          </a:p>
        </p:txBody>
      </p:sp>
      <p:sp>
        <p:nvSpPr>
          <p:cNvPr id="5" name="CasellaDiTesto 6">
            <a:extLst>
              <a:ext uri="{FF2B5EF4-FFF2-40B4-BE49-F238E27FC236}">
                <a16:creationId xmlns:a16="http://schemas.microsoft.com/office/drawing/2014/main" id="{710A1406-9CE4-46E4-A579-8A7E786520BC}"/>
              </a:ext>
            </a:extLst>
          </p:cNvPr>
          <p:cNvSpPr txBox="1"/>
          <p:nvPr/>
        </p:nvSpPr>
        <p:spPr>
          <a:xfrm>
            <a:off x="388620" y="1679560"/>
            <a:ext cx="11414756" cy="378565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000" b="1" i="0" u="none" strike="noStrike" kern="1200" cap="none" spc="0" baseline="0">
                <a:solidFill>
                  <a:srgbClr val="54A021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Trebuchet MS"/>
              </a:rPr>
              <a:t>Nell’antica Grecia </a:t>
            </a:r>
            <a:r>
              <a:rPr lang="it-IT" sz="20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essere cittadino significava avere il diritto di partecipare alle funzioni legislative e giudiziarie della </a:t>
            </a:r>
            <a:r>
              <a:rPr lang="it-IT" sz="2000" b="0" i="1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città-stato. </a:t>
            </a:r>
            <a:r>
              <a:rPr lang="it-IT" sz="20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Tale diritto era collegato dalla nascita e ai legami di sangue, infatti, soltanto ai membri liberi della comunità, mentre era assolutamente negato agli schiavi e assai di rado concesso agli stranieri.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2000" b="0" i="0" u="none" strike="noStrike" kern="1200" cap="none" spc="0" baseline="0">
              <a:solidFill>
                <a:srgbClr val="000000"/>
              </a:solidFill>
              <a:uFillTx/>
              <a:latin typeface="Trebuchet MS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2000" b="0" i="0" u="none" strike="noStrike" kern="1200" cap="none" spc="0" baseline="0">
              <a:solidFill>
                <a:srgbClr val="000000"/>
              </a:solidFill>
              <a:uFillTx/>
              <a:latin typeface="Trebuchet MS"/>
            </a:endParaRPr>
          </a:p>
          <a:p>
            <a:pPr marL="285750" marR="0" lvl="0" indent="-28575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000" b="0" i="0" u="none" strike="noStrike" kern="1200" cap="none" spc="0" baseline="0">
                <a:solidFill>
                  <a:srgbClr val="54A021"/>
                </a:solidFill>
                <a:uFillTx/>
                <a:latin typeface="Trebuchet MS"/>
              </a:rPr>
              <a:t> </a:t>
            </a:r>
            <a:r>
              <a:rPr lang="it-IT" sz="2000" b="1" i="0" u="none" strike="noStrike" kern="1200" cap="none" spc="0" baseline="0">
                <a:solidFill>
                  <a:srgbClr val="54A021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Trebuchet MS"/>
              </a:rPr>
              <a:t>Nell’antica Roma </a:t>
            </a:r>
            <a:r>
              <a:rPr lang="it-IT" sz="20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ogni cittadino godeva del diritto di voto, ma non tutti i cittadini erano eleggibili alle cariche pubbliche; il diritto civile (matrimonio) era rivolto a tutti i </a:t>
            </a:r>
            <a:r>
              <a:rPr lang="it-IT" sz="2000" b="0" i="1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cives</a:t>
            </a:r>
            <a:r>
              <a:rPr lang="it-IT" sz="20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 (cittadini) e non si applicava quindi agli stranieri: lo straniero, ad esempio non poteva sposarsi secondo il rito del matrimonio romano e i suoi figli, di conseguenza, non erano pari ai figli di cittadini romani. Soltanto con l’editto emesso da </a:t>
            </a:r>
            <a:r>
              <a:rPr lang="it-IT" sz="2000" b="0" i="1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Caracalla</a:t>
            </a:r>
            <a:r>
              <a:rPr lang="it-IT" sz="20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 nel 212 d.C la cittadinanza romana fu concessa a tutti i sudditi dell’Impero. </a:t>
            </a:r>
            <a:endParaRPr lang="it-IT" sz="2000" b="1" i="0" u="none" strike="noStrike" kern="1200" cap="none" spc="0" baseline="0">
              <a:solidFill>
                <a:srgbClr val="000000"/>
              </a:solidFill>
              <a:uFillTx/>
              <a:latin typeface="Trebuchet M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3">
            <a:extLst>
              <a:ext uri="{FF2B5EF4-FFF2-40B4-BE49-F238E27FC236}">
                <a16:creationId xmlns:a16="http://schemas.microsoft.com/office/drawing/2014/main" id="{3F36DC0E-6BE1-40DD-9A77-CCD1E28904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251" y="5825102"/>
            <a:ext cx="4875791" cy="103289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3FE287D-EA1B-4923-B51E-10D9D836A0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7783171" y="2651092"/>
            <a:ext cx="2019671" cy="1555824"/>
          </a:xfrm>
        </p:spPr>
      </p:pic>
      <p:sp>
        <p:nvSpPr>
          <p:cNvPr id="4" name="Titolo 5">
            <a:extLst>
              <a:ext uri="{FF2B5EF4-FFF2-40B4-BE49-F238E27FC236}">
                <a16:creationId xmlns:a16="http://schemas.microsoft.com/office/drawing/2014/main" id="{7B2E5193-A70A-4E0E-B5E8-A56D479BB11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6696" y="43333"/>
            <a:ext cx="8596310" cy="1320795"/>
          </a:xfrm>
        </p:spPr>
        <p:txBody>
          <a:bodyPr anchorCtr="1">
            <a:spAutoFit/>
          </a:bodyPr>
          <a:lstStyle/>
          <a:p>
            <a:pPr lvl="0" algn="ctr"/>
            <a:r>
              <a:rPr lang="it-IT" sz="4000" b="1">
                <a:solidFill>
                  <a:srgbClr val="000000"/>
                </a:solidFill>
                <a:effectLst>
                  <a:outerShdw dist="38095" dir="2639887">
                    <a:srgbClr val="90C226"/>
                  </a:outerShdw>
                </a:effectLst>
              </a:rPr>
              <a:t>LA CITTADINANZA NELLA STORIA </a:t>
            </a:r>
          </a:p>
        </p:txBody>
      </p:sp>
      <p:sp>
        <p:nvSpPr>
          <p:cNvPr id="5" name="CasellaDiTesto 2">
            <a:extLst>
              <a:ext uri="{FF2B5EF4-FFF2-40B4-BE49-F238E27FC236}">
                <a16:creationId xmlns:a16="http://schemas.microsoft.com/office/drawing/2014/main" id="{C27B8460-604E-40A5-AE4B-123CE7E588D5}"/>
              </a:ext>
            </a:extLst>
          </p:cNvPr>
          <p:cNvSpPr txBox="1"/>
          <p:nvPr/>
        </p:nvSpPr>
        <p:spPr>
          <a:xfrm>
            <a:off x="641085" y="1688412"/>
            <a:ext cx="6674114" cy="30469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Il concetto moderno di cittadinanza si sviluppa a partire dalla </a:t>
            </a:r>
            <a:r>
              <a:rPr lang="it-IT" sz="2400" b="0" i="0" u="sng" strike="noStrike" kern="1200" cap="none" spc="0" baseline="0">
                <a:solidFill>
                  <a:srgbClr val="54A021"/>
                </a:solidFill>
                <a:uFillTx/>
                <a:latin typeface="Trebuchet MS"/>
              </a:rPr>
              <a:t>Rivoluzione Francese</a:t>
            </a:r>
            <a:r>
              <a:rPr lang="it-IT" sz="2400" b="0" i="0" u="none" strike="noStrike" kern="1200" cap="none" spc="0" baseline="0">
                <a:solidFill>
                  <a:srgbClr val="54A021"/>
                </a:solidFill>
                <a:uFillTx/>
                <a:latin typeface="Trebuchet MS"/>
              </a:rPr>
              <a:t>  </a:t>
            </a: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e alla </a:t>
            </a:r>
            <a:r>
              <a:rPr lang="it-IT" sz="2400" b="0" i="0" u="sng" strike="noStrike" kern="1200" cap="none" spc="0" baseline="0">
                <a:solidFill>
                  <a:srgbClr val="54A021"/>
                </a:solidFill>
                <a:uFillTx/>
                <a:latin typeface="Trebuchet MS"/>
              </a:rPr>
              <a:t>Dichiarazione dei diritti dell’uomo</a:t>
            </a: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 </a:t>
            </a:r>
            <a:r>
              <a:rPr lang="it-IT" sz="2400" b="0" i="0" u="sng" strike="noStrike" kern="1200" cap="none" spc="0" baseline="0">
                <a:solidFill>
                  <a:srgbClr val="70AD47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Trebuchet MS"/>
              </a:rPr>
              <a:t>e del cittadino (1789)</a:t>
            </a: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 che negando il diritto divino del Re alla base dell’assolutismo*, definendo così la base dell’uguaglianza dei cittadini di fronte alla legge. 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2400" b="0" i="0" u="none" strike="noStrike" kern="1200" cap="none" spc="0" baseline="0" dirty="0">
              <a:solidFill>
                <a:srgbClr val="000000"/>
              </a:solidFill>
              <a:uFillTx/>
              <a:latin typeface="Trebuchet MS"/>
            </a:endParaRPr>
          </a:p>
        </p:txBody>
      </p:sp>
      <p:sp>
        <p:nvSpPr>
          <p:cNvPr id="6" name="CasellaDiTesto 6">
            <a:extLst>
              <a:ext uri="{FF2B5EF4-FFF2-40B4-BE49-F238E27FC236}">
                <a16:creationId xmlns:a16="http://schemas.microsoft.com/office/drawing/2014/main" id="{917CB86B-801B-4B8E-B4ED-F171F63DD799}"/>
              </a:ext>
            </a:extLst>
          </p:cNvPr>
          <p:cNvSpPr txBox="1"/>
          <p:nvPr/>
        </p:nvSpPr>
        <p:spPr>
          <a:xfrm>
            <a:off x="6812280" y="5059676"/>
            <a:ext cx="2990563" cy="92333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8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Note: * potere nelle mani del sovrano acquisiti mediante diritto divino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3">
            <a:extLst>
              <a:ext uri="{FF2B5EF4-FFF2-40B4-BE49-F238E27FC236}">
                <a16:creationId xmlns:a16="http://schemas.microsoft.com/office/drawing/2014/main" id="{0A634336-E299-459D-89DF-2D42C8987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32285"/>
            <a:ext cx="5353876" cy="142571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5423BD8-8F98-45E0-8C61-8CBD2DEA22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7008464" y="5432285"/>
            <a:ext cx="1868969" cy="1407023"/>
          </a:xfrm>
        </p:spPr>
      </p:pic>
      <p:sp>
        <p:nvSpPr>
          <p:cNvPr id="4" name="Rettangolo 2">
            <a:extLst>
              <a:ext uri="{FF2B5EF4-FFF2-40B4-BE49-F238E27FC236}">
                <a16:creationId xmlns:a16="http://schemas.microsoft.com/office/drawing/2014/main" id="{AAC77416-F74A-490A-AF3C-9E5A84EC4BB7}"/>
              </a:ext>
            </a:extLst>
          </p:cNvPr>
          <p:cNvSpPr/>
          <p:nvPr/>
        </p:nvSpPr>
        <p:spPr>
          <a:xfrm>
            <a:off x="0" y="212159"/>
            <a:ext cx="8214356" cy="107721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3200" b="1" i="0" u="none" strike="noStrike" kern="1200" cap="none" spc="0" baseline="0">
                <a:solidFill>
                  <a:srgbClr val="70AD47"/>
                </a:solidFill>
                <a:effectLst>
                  <a:outerShdw dist="38096" dir="2700000">
                    <a:srgbClr val="54A021"/>
                  </a:outerShdw>
                </a:effectLst>
                <a:uFillTx/>
                <a:latin typeface="Trebuchet MS"/>
              </a:rPr>
              <a:t>Che cosa possiamo fare concretamente per diventare cittadini attivi?</a:t>
            </a:r>
          </a:p>
        </p:txBody>
      </p:sp>
      <p:sp>
        <p:nvSpPr>
          <p:cNvPr id="5" name="CasellaDiTesto 6">
            <a:extLst>
              <a:ext uri="{FF2B5EF4-FFF2-40B4-BE49-F238E27FC236}">
                <a16:creationId xmlns:a16="http://schemas.microsoft.com/office/drawing/2014/main" id="{01581807-0B94-4B5C-84AC-E56FB6116094}"/>
              </a:ext>
            </a:extLst>
          </p:cNvPr>
          <p:cNvSpPr txBox="1"/>
          <p:nvPr/>
        </p:nvSpPr>
        <p:spPr>
          <a:xfrm>
            <a:off x="148590" y="2056138"/>
            <a:ext cx="10976613" cy="234416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71122" marR="69851" lvl="0" indent="0" algn="just" defTabSz="457200" rtl="0" fontAlgn="auto" hangingPunct="1">
              <a:lnSpc>
                <a:spcPct val="150000"/>
              </a:lnSpc>
              <a:spcBef>
                <a:spcPts val="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000" b="0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Per diventare dei </a:t>
            </a:r>
            <a:r>
              <a:rPr lang="it-IT" sz="2000" b="0" i="0" u="none" strike="noStrike" kern="1200" cap="none" spc="0" baseline="0" dirty="0">
                <a:solidFill>
                  <a:srgbClr val="54A021"/>
                </a:solidFill>
                <a:uFillTx/>
                <a:latin typeface="Trebuchet MS"/>
                <a:ea typeface="Calibri" pitchFamily="34"/>
              </a:rPr>
              <a:t>cittadini </a:t>
            </a:r>
            <a:r>
              <a:rPr lang="it-IT" sz="2000" b="0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concretamente</a:t>
            </a:r>
            <a:r>
              <a:rPr lang="it-IT" sz="2000" b="0" i="0" u="none" strike="noStrike" kern="1200" cap="none" spc="0" baseline="0" dirty="0">
                <a:solidFill>
                  <a:srgbClr val="54A021"/>
                </a:solidFill>
                <a:uFillTx/>
                <a:latin typeface="Trebuchet MS"/>
                <a:ea typeface="Calibri" pitchFamily="34"/>
              </a:rPr>
              <a:t> attivi </a:t>
            </a:r>
            <a:r>
              <a:rPr lang="it-IT" sz="2000" b="0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nelle nostre città e nel mondo è necessario imparare ad uscire da quelle</a:t>
            </a:r>
            <a:r>
              <a:rPr lang="it-IT" sz="2000" b="0" i="0" u="none" strike="noStrike" kern="1200" cap="none" spc="5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000" b="0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che possono essere le nostre presunzioni, i nostri pregiudizi ed entrare in </a:t>
            </a:r>
            <a:r>
              <a:rPr lang="it-IT" sz="2000" b="0" i="1" u="none" strike="noStrike" kern="1200" cap="none" spc="0" baseline="0" dirty="0">
                <a:solidFill>
                  <a:srgbClr val="000000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Trebuchet MS"/>
                <a:ea typeface="Calibri" pitchFamily="34"/>
              </a:rPr>
              <a:t>un’ottica di cooperazione </a:t>
            </a:r>
            <a:r>
              <a:rPr lang="it-IT" sz="2000" b="0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con le</a:t>
            </a:r>
            <a:r>
              <a:rPr lang="it-IT" sz="2000" b="0" i="0" u="none" strike="noStrike" kern="1200" cap="none" spc="-235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000" b="0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istituzioni stesse. </a:t>
            </a:r>
          </a:p>
          <a:p>
            <a:pPr marL="71122" marR="69851" lvl="0" indent="0" algn="just" defTabSz="457200" rtl="0" fontAlgn="auto" hangingPunct="1">
              <a:lnSpc>
                <a:spcPct val="150000"/>
              </a:lnSpc>
              <a:spcBef>
                <a:spcPts val="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000" b="0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Mai nessuno come il cittadino ha la responsabilità e il dovere di sentirsi partecipe di una</a:t>
            </a:r>
            <a:r>
              <a:rPr lang="it-IT" sz="2000" b="0" i="0" u="none" strike="noStrike" kern="1200" cap="none" spc="5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 </a:t>
            </a:r>
            <a:r>
              <a:rPr lang="it-IT" sz="2000" b="0" i="0" u="none" strike="noStrike" kern="1200" cap="none" spc="0" baseline="0" dirty="0">
                <a:solidFill>
                  <a:srgbClr val="000000"/>
                </a:solidFill>
                <a:uFillTx/>
                <a:latin typeface="Trebuchet MS"/>
                <a:ea typeface="Calibri" pitchFamily="34"/>
              </a:rPr>
              <a:t>storia e di una realtà che in prima persona lo vogliono vedere protagonista.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3">
            <a:extLst>
              <a:ext uri="{FF2B5EF4-FFF2-40B4-BE49-F238E27FC236}">
                <a16:creationId xmlns:a16="http://schemas.microsoft.com/office/drawing/2014/main" id="{0A634336-E299-459D-89DF-2D42C8987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21169"/>
            <a:ext cx="4644571" cy="123682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5423BD8-8F98-45E0-8C61-8CBD2DEA22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7307272" y="5657238"/>
            <a:ext cx="1570161" cy="1182070"/>
          </a:xfrm>
        </p:spPr>
      </p:pic>
      <p:sp>
        <p:nvSpPr>
          <p:cNvPr id="4" name="Rettangolo 2">
            <a:extLst>
              <a:ext uri="{FF2B5EF4-FFF2-40B4-BE49-F238E27FC236}">
                <a16:creationId xmlns:a16="http://schemas.microsoft.com/office/drawing/2014/main" id="{AAC77416-F74A-490A-AF3C-9E5A84EC4BB7}"/>
              </a:ext>
            </a:extLst>
          </p:cNvPr>
          <p:cNvSpPr/>
          <p:nvPr/>
        </p:nvSpPr>
        <p:spPr>
          <a:xfrm>
            <a:off x="464457" y="123544"/>
            <a:ext cx="8214356" cy="107721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3200" b="1" i="0" u="none" strike="noStrike" kern="1200" cap="none" spc="0" baseline="0" dirty="0">
                <a:solidFill>
                  <a:srgbClr val="70AD47"/>
                </a:solidFill>
                <a:effectLst>
                  <a:outerShdw dist="38096" dir="2700000">
                    <a:srgbClr val="54A021"/>
                  </a:outerShdw>
                </a:effectLst>
                <a:uFillTx/>
                <a:latin typeface="Trebuchet MS"/>
              </a:rPr>
              <a:t>Che cosa possiamo fare concretamente per diventare cittadini attivi?</a:t>
            </a:r>
          </a:p>
        </p:txBody>
      </p:sp>
      <p:sp>
        <p:nvSpPr>
          <p:cNvPr id="5" name="CasellaDiTesto 6">
            <a:extLst>
              <a:ext uri="{FF2B5EF4-FFF2-40B4-BE49-F238E27FC236}">
                <a16:creationId xmlns:a16="http://schemas.microsoft.com/office/drawing/2014/main" id="{01581807-0B94-4B5C-84AC-E56FB6116094}"/>
              </a:ext>
            </a:extLst>
          </p:cNvPr>
          <p:cNvSpPr txBox="1"/>
          <p:nvPr/>
        </p:nvSpPr>
        <p:spPr>
          <a:xfrm>
            <a:off x="607693" y="1200762"/>
            <a:ext cx="10976613" cy="445647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71122" marR="69851" lvl="0" indent="0" algn="ctr" defTabSz="457200" rtl="0" fontAlgn="auto" hangingPunct="1">
              <a:lnSpc>
                <a:spcPct val="150000"/>
              </a:lnSpc>
              <a:spcBef>
                <a:spcPts val="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dirty="0">
                <a:solidFill>
                  <a:srgbClr val="000000"/>
                </a:solidFill>
                <a:latin typeface="Trebuchet MS"/>
                <a:ea typeface="Calibri" pitchFamily="34"/>
              </a:rPr>
              <a:t>Fare i cittadini è il modo migliore per esserlo, secondo lo slogan di cittadinanza attiva. </a:t>
            </a:r>
          </a:p>
          <a:p>
            <a:pPr marL="71122" marR="69851" lvl="0" indent="0" algn="ctr" defTabSz="457200" rtl="0" fontAlgn="auto" hangingPunct="1">
              <a:lnSpc>
                <a:spcPct val="150000"/>
              </a:lnSpc>
              <a:spcBef>
                <a:spcPts val="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dirty="0">
                <a:solidFill>
                  <a:srgbClr val="000000"/>
                </a:solidFill>
                <a:latin typeface="Trebuchet MS"/>
                <a:ea typeface="Calibri" pitchFamily="34"/>
              </a:rPr>
              <a:t>Un tempo l’idea che un semplice cittadino potesse avere la voglia e le capacità di prendersi cura dei beni comuni insieme alle amministrazioni, era considerata del tutto assurdo. </a:t>
            </a:r>
          </a:p>
          <a:p>
            <a:pPr marL="71122" marR="69851" lvl="0" indent="0" algn="ctr" defTabSz="457200" rtl="0" fontAlgn="auto" hangingPunct="1">
              <a:lnSpc>
                <a:spcPct val="150000"/>
              </a:lnSpc>
              <a:spcBef>
                <a:spcPts val="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2400" b="0" i="0" u="none" strike="noStrike" kern="1200" cap="none" spc="0" baseline="0" dirty="0">
              <a:solidFill>
                <a:srgbClr val="000000"/>
              </a:solidFill>
              <a:uFillTx/>
              <a:latin typeface="Trebuchet MS"/>
              <a:ea typeface="Calibri" pitchFamily="34"/>
            </a:endParaRPr>
          </a:p>
          <a:p>
            <a:pPr marL="71122" marR="69851" lvl="0" indent="0" algn="ctr" defTabSz="457200" rtl="0" fontAlgn="auto" hangingPunct="1">
              <a:lnSpc>
                <a:spcPct val="150000"/>
              </a:lnSpc>
              <a:spcBef>
                <a:spcPts val="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dirty="0">
                <a:solidFill>
                  <a:srgbClr val="000000"/>
                </a:solidFill>
                <a:latin typeface="Trebuchet MS"/>
                <a:ea typeface="Calibri" pitchFamily="34"/>
              </a:rPr>
              <a:t>Oggi invece questa idea assurda è resa possibile grazie </a:t>
            </a:r>
            <a:r>
              <a:rPr lang="it-IT" sz="2400" b="1" i="1" dirty="0">
                <a:solidFill>
                  <a:srgbClr val="000000"/>
                </a:solidFill>
                <a:latin typeface="Trebuchet MS"/>
                <a:ea typeface="Calibri" pitchFamily="34"/>
              </a:rPr>
              <a:t>all’Articolo 118 della nostra Costituzione. </a:t>
            </a:r>
            <a:endParaRPr lang="it-IT" sz="2400" b="1" i="1" u="none" strike="noStrike" kern="1200" cap="none" spc="0" baseline="0" dirty="0">
              <a:solidFill>
                <a:srgbClr val="000000"/>
              </a:solidFill>
              <a:uFillTx/>
              <a:latin typeface="Trebuchet MS"/>
              <a:ea typeface="Calibri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3279670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3">
            <a:extLst>
              <a:ext uri="{FF2B5EF4-FFF2-40B4-BE49-F238E27FC236}">
                <a16:creationId xmlns:a16="http://schemas.microsoft.com/office/drawing/2014/main" id="{0A634336-E299-459D-89DF-2D42C8987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32285"/>
            <a:ext cx="5353876" cy="142571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5423BD8-8F98-45E0-8C61-8CBD2DEA22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7008464" y="5432285"/>
            <a:ext cx="1868969" cy="1407023"/>
          </a:xfrm>
        </p:spPr>
      </p:pic>
      <p:sp>
        <p:nvSpPr>
          <p:cNvPr id="4" name="Rettangolo 2">
            <a:extLst>
              <a:ext uri="{FF2B5EF4-FFF2-40B4-BE49-F238E27FC236}">
                <a16:creationId xmlns:a16="http://schemas.microsoft.com/office/drawing/2014/main" id="{AAC77416-F74A-490A-AF3C-9E5A84EC4BB7}"/>
              </a:ext>
            </a:extLst>
          </p:cNvPr>
          <p:cNvSpPr/>
          <p:nvPr/>
        </p:nvSpPr>
        <p:spPr>
          <a:xfrm>
            <a:off x="0" y="212159"/>
            <a:ext cx="8214356" cy="107721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3200" b="1" i="0" u="none" strike="noStrike" kern="1200" cap="none" spc="0" baseline="0" dirty="0">
                <a:solidFill>
                  <a:srgbClr val="70AD47"/>
                </a:solidFill>
                <a:effectLst>
                  <a:outerShdw dist="38096" dir="2700000">
                    <a:srgbClr val="54A021"/>
                  </a:outerShdw>
                </a:effectLst>
                <a:uFillTx/>
                <a:latin typeface="Trebuchet MS"/>
              </a:rPr>
              <a:t>Che cosa possiamo fare concretamente per diventare cittadini attivi?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0ACD2247-C93E-46B5-9466-B30A3C0059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694" y="1520890"/>
            <a:ext cx="7182310" cy="375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26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3">
            <a:extLst>
              <a:ext uri="{FF2B5EF4-FFF2-40B4-BE49-F238E27FC236}">
                <a16:creationId xmlns:a16="http://schemas.microsoft.com/office/drawing/2014/main" id="{63D6D4F6-E89E-4409-9668-33A49018B7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3" y="-117271"/>
            <a:ext cx="4875791" cy="155582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7920EA6-561E-41DA-B65A-52D71E019F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866174" y="4190951"/>
            <a:ext cx="2019671" cy="1555824"/>
          </a:xfrm>
        </p:spPr>
      </p:pic>
      <p:sp>
        <p:nvSpPr>
          <p:cNvPr id="4" name="Titolo 5">
            <a:extLst>
              <a:ext uri="{FF2B5EF4-FFF2-40B4-BE49-F238E27FC236}">
                <a16:creationId xmlns:a16="http://schemas.microsoft.com/office/drawing/2014/main" id="{1D5442AE-A1FA-4DE0-BF7D-0197B185543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325242" y="1789892"/>
            <a:ext cx="5507769" cy="1754322"/>
          </a:xfrm>
        </p:spPr>
        <p:txBody>
          <a:bodyPr anchorCtr="1">
            <a:spAutoFit/>
          </a:bodyPr>
          <a:lstStyle/>
          <a:p>
            <a:pPr lvl="0" algn="ctr"/>
            <a:r>
              <a:rPr lang="it-IT" sz="5400" b="1">
                <a:solidFill>
                  <a:srgbClr val="000000"/>
                </a:solidFill>
                <a:effectLst>
                  <a:outerShdw dist="38095" dir="2639887">
                    <a:srgbClr val="90C226"/>
                  </a:outerShdw>
                </a:effectLst>
              </a:rPr>
              <a:t>GRAZIE PER L’ATTENZIONE</a:t>
            </a:r>
          </a:p>
        </p:txBody>
      </p:sp>
      <p:pic>
        <p:nvPicPr>
          <p:cNvPr id="5" name="Picture 2" descr="Cittadinanza attiva: partecipa anche tu ! — Rete civica del Comune di Imola">
            <a:extLst>
              <a:ext uri="{FF2B5EF4-FFF2-40B4-BE49-F238E27FC236}">
                <a16:creationId xmlns:a16="http://schemas.microsoft.com/office/drawing/2014/main" id="{8E26F316-9EA7-4DD9-B1FD-7DD4B7C4CBC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907283" y="2447263"/>
            <a:ext cx="4274582" cy="4077364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faccetta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619</TotalTime>
  <Words>1786</Words>
  <Application>Microsoft Office PowerPoint</Application>
  <PresentationFormat>Widescreen</PresentationFormat>
  <Paragraphs>128</Paragraphs>
  <Slides>31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31</vt:i4>
      </vt:variant>
    </vt:vector>
  </HeadingPairs>
  <TitlesOfParts>
    <vt:vector size="37" baseType="lpstr">
      <vt:lpstr>Arial</vt:lpstr>
      <vt:lpstr>Calibri</vt:lpstr>
      <vt:lpstr>Times New Roman</vt:lpstr>
      <vt:lpstr>Trebuchet MS</vt:lpstr>
      <vt:lpstr>Wingdings 3</vt:lpstr>
      <vt:lpstr>Sfaccettatura</vt:lpstr>
      <vt:lpstr>LA CITTADINANZA ATTIVA </vt:lpstr>
      <vt:lpstr>Presentazione standard di PowerPoint</vt:lpstr>
      <vt:lpstr>CHE COSA SI INTENDE PER CITTADINANZA?</vt:lpstr>
      <vt:lpstr>CHE COSA SI INTENDE PER CITTADINANZA?</vt:lpstr>
      <vt:lpstr>Presentazione standard di PowerPoint</vt:lpstr>
      <vt:lpstr>CITTADINANZA ATTIVA</vt:lpstr>
      <vt:lpstr>LA CITTADINANZA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IL CITTADINO ATTIVO NELLA COMUNITA’</vt:lpstr>
      <vt:lpstr>IL CITTADINO ATTIVO NELLA COMUNITA’</vt:lpstr>
      <vt:lpstr>Presentazione standard di PowerPoint</vt:lpstr>
      <vt:lpstr>Presentazione standard di PowerPoint</vt:lpstr>
      <vt:lpstr>IL CITTADINO ATTIVO NELLA COMUNITA’</vt:lpstr>
      <vt:lpstr>Presentazione standard di PowerPoint</vt:lpstr>
      <vt:lpstr>Presentazione standard di PowerPoint</vt:lpstr>
      <vt:lpstr>Presentazione standard di PowerPoint</vt:lpstr>
      <vt:lpstr>Educare alla cittadinanza attiva</vt:lpstr>
      <vt:lpstr>L’educazione alla cittadinanza Globale o cosmopolita propria di una cittadinanza europea di pace che si apre al mondo e di un Servizio Civile che non a caso è definito “universale” conduce ad assumere una consapevolezza personale di far parte del sistema mondo, una modificazione di atteggiamenti ad un accresciuto senso di responsabilità derivanti dalla coscienza dell’interdipendenza e dalla necessità di progettare un futuro sostenibile per tutti gli abitanti della terra. </vt:lpstr>
      <vt:lpstr>Cosa significa essere cittadino del mondo?</vt:lpstr>
      <vt:lpstr>Cosa significa essere cittadino del mondo?</vt:lpstr>
      <vt:lpstr>Presentazione standard di PowerPoint</vt:lpstr>
      <vt:lpstr>LA CITTADINANZA NELLA STORIA </vt:lpstr>
      <vt:lpstr>Presentazione standard di PowerPoint</vt:lpstr>
      <vt:lpstr>Presentazione standard di PowerPoint</vt:lpstr>
      <vt:lpstr>Presentazione standard di PowerPoint</vt:lpstr>
      <vt:lpstr>GRAZIE PER L’ATTENZIONE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Sara Mariagrazia De Luca</dc:creator>
  <cp:lastModifiedBy>Sara Mariagrazia De Luca</cp:lastModifiedBy>
  <cp:revision>31</cp:revision>
  <dcterms:created xsi:type="dcterms:W3CDTF">2021-08-27T08:00:08Z</dcterms:created>
  <dcterms:modified xsi:type="dcterms:W3CDTF">2021-09-05T13:23:39Z</dcterms:modified>
</cp:coreProperties>
</file>