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6C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2ED072-5BCB-48CA-8A85-9704205D32EF}" type="datetimeFigureOut">
              <a:rPr lang="it-IT" smtClean="0"/>
              <a:t>06/09/2021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266F8-9550-4E7D-878C-9AFBA1E69388}" type="slidenum">
              <a:rPr lang="it-IT" smtClean="0"/>
              <a:t>‹N›</a:t>
            </a:fld>
            <a:endParaRPr lang="it-IT"/>
          </a:p>
        </p:txBody>
      </p:sp>
    </p:spTree>
    <p:extLst>
      <p:ext uri="{BB962C8B-B14F-4D97-AF65-F5344CB8AC3E}">
        <p14:creationId xmlns:p14="http://schemas.microsoft.com/office/powerpoint/2010/main" val="3201923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1F266F8-9550-4E7D-878C-9AFBA1E69388}" type="slidenum">
              <a:rPr lang="it-IT" smtClean="0"/>
              <a:t>8</a:t>
            </a:fld>
            <a:endParaRPr lang="it-IT"/>
          </a:p>
        </p:txBody>
      </p:sp>
    </p:spTree>
    <p:extLst>
      <p:ext uri="{BB962C8B-B14F-4D97-AF65-F5344CB8AC3E}">
        <p14:creationId xmlns:p14="http://schemas.microsoft.com/office/powerpoint/2010/main" val="172468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108D36-45CA-4D42-94E5-84383DBE899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67B69BE2-CB14-48A2-B178-4AC428FD92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1265E907-B9A4-4CD4-A0C2-F2165E6C4EE4}"/>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E2EA9E54-954B-48A9-9E37-365FF783AB9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C22A3AB-8A36-4EEA-B78C-3EAEE153160A}"/>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3916414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CAB2E7-8D81-43AC-8B8E-CA14401F1B6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CD4F530-70E9-4863-97DA-A793A637DC82}"/>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0F729F1-31A7-45E5-A6E6-F7C7D9D3AB3E}"/>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BD0F0FCD-A571-421C-8EB1-EBB514B5C7C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21F21F-4ACD-45C9-8904-881A3E029865}"/>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241606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72B5D8-E968-45AA-A39C-FE2F381189F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9461FEF9-155E-40DE-87CA-5C03021E30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DE0A5AB2-39C5-4F9A-B73A-2B0FFAAA3A02}"/>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C21F3785-59B5-4D1B-8025-80E19156D5F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974ED44-B2AC-46D1-8E57-75BD10742CB6}"/>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4148167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9395CF-08B3-4DAD-811B-3B8993584A9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C6748EB-F6B0-4D26-88BD-75E77C17B825}"/>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2CA9DC4-0908-4300-B3FD-CD9A0B0604FC}"/>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DD4F814-A1A7-4A27-AB8F-1677B8177A22}"/>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6" name="Segnaposto piè di pagina 5">
            <a:extLst>
              <a:ext uri="{FF2B5EF4-FFF2-40B4-BE49-F238E27FC236}">
                <a16:creationId xmlns:a16="http://schemas.microsoft.com/office/drawing/2014/main" id="{EEC82567-2C96-4961-8C33-04582CA7E98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F6C819A-AE63-4725-AF72-F062EFC64AF4}"/>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2178283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7078-5AE0-49C9-B095-B50B023EBF3C}"/>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1E41428-5E37-47FC-B9C3-7AA719A53E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5740044D-30CE-4EE2-BB9E-47F83CF2A17B}"/>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C9996C3-0BE0-4CDE-A95D-24905D593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A934F96A-A634-4601-A21C-51CE02FF562D}"/>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02CCF6C-BF32-4F3C-B230-1058DCD61C9A}"/>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8" name="Segnaposto piè di pagina 7">
            <a:extLst>
              <a:ext uri="{FF2B5EF4-FFF2-40B4-BE49-F238E27FC236}">
                <a16:creationId xmlns:a16="http://schemas.microsoft.com/office/drawing/2014/main" id="{FAA34DA2-B2A0-4C4C-9E7C-3EC4D611590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CA18423-2430-4DD4-AC88-D921489D8856}"/>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2213851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7887CF-8CD2-4D0D-827E-B6CC2B66019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7BF1694F-5E0D-469B-AD5A-434ABF1500B1}"/>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4" name="Segnaposto piè di pagina 3">
            <a:extLst>
              <a:ext uri="{FF2B5EF4-FFF2-40B4-BE49-F238E27FC236}">
                <a16:creationId xmlns:a16="http://schemas.microsoft.com/office/drawing/2014/main" id="{3D1D4BC5-FC29-466D-867E-24EDC9CF656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EE15A88-5FD0-4A01-BFF1-C5BE34032311}"/>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301664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31F72B1-66EF-457E-A1D9-8E076EC9F65F}"/>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3" name="Segnaposto piè di pagina 2">
            <a:extLst>
              <a:ext uri="{FF2B5EF4-FFF2-40B4-BE49-F238E27FC236}">
                <a16:creationId xmlns:a16="http://schemas.microsoft.com/office/drawing/2014/main" id="{BAAB6C85-0783-477C-BEF1-5B4A4B9D17C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E986134-8572-4CD1-8969-41E1D29C6AC6}"/>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250479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66E8EA-23CC-403E-B42F-963A034B22F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5147289-4AD7-4579-9120-13A696D84A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DA3978E-3F1A-4953-A06E-892592CCBF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4E0C76D2-13C6-481E-868F-3B51F776508F}"/>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6" name="Segnaposto piè di pagina 5">
            <a:extLst>
              <a:ext uri="{FF2B5EF4-FFF2-40B4-BE49-F238E27FC236}">
                <a16:creationId xmlns:a16="http://schemas.microsoft.com/office/drawing/2014/main" id="{339288EE-7602-4146-AB02-364893B245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B5068D4-A869-4CD5-9F45-CED6F2F55470}"/>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146687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1B0579-E062-4D26-A5D3-289C1CCF30A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98FA67E-9661-4177-AB3B-6C02817558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474223C-C51D-4F86-AFB5-2D354D5DA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67518C84-BC88-433B-B8E3-56FD478423FB}"/>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6" name="Segnaposto piè di pagina 5">
            <a:extLst>
              <a:ext uri="{FF2B5EF4-FFF2-40B4-BE49-F238E27FC236}">
                <a16:creationId xmlns:a16="http://schemas.microsoft.com/office/drawing/2014/main" id="{1B8FACC8-8D2B-43C2-80AF-67F156E23D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B608D4-7FFE-4780-A7AB-8BA2AEFCD129}"/>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75097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C6CE3D-68EA-471B-A6AB-6C954E347FE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5BC256F-54F6-4687-BBEB-B0872E8E8860}"/>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3BF10EE-DBDD-4308-B886-960616AE0D58}"/>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EB4E299D-BD4E-46FC-8DBC-99C6B5D5E52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7F2F048-DAFB-4891-939E-6BBCDB2EFBF4}"/>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4001575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C4039092-C5FE-440B-B860-FDEDB7C6E70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0FCE915-4BCE-4888-B4E2-E073AAEEF50A}"/>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B5C5ED-5FE5-4CC7-AEE0-27A15E93847F}"/>
              </a:ext>
            </a:extLst>
          </p:cNvPr>
          <p:cNvSpPr>
            <a:spLocks noGrp="1"/>
          </p:cNvSpPr>
          <p:nvPr>
            <p:ph type="dt" sz="half" idx="10"/>
          </p:nvPr>
        </p:nvSpPr>
        <p:spPr/>
        <p:txBody>
          <a:body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C1913ED3-E136-469B-911E-76FFC5C43B4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491889E-0351-4E0B-90FE-81CCAA6A85AF}"/>
              </a:ext>
            </a:extLst>
          </p:cNvPr>
          <p:cNvSpPr>
            <a:spLocks noGrp="1"/>
          </p:cNvSpPr>
          <p:nvPr>
            <p:ph type="sldNum" sz="quarter" idx="12"/>
          </p:nvPr>
        </p:nvSpPr>
        <p:spPr/>
        <p:txBody>
          <a:bodyPr/>
          <a:lstStyle/>
          <a:p>
            <a:fld id="{9421055B-1078-4C6C-87E4-CEB479246FCC}" type="slidenum">
              <a:rPr lang="it-IT" smtClean="0"/>
              <a:t>‹N›</a:t>
            </a:fld>
            <a:endParaRPr lang="it-IT"/>
          </a:p>
        </p:txBody>
      </p:sp>
    </p:spTree>
    <p:extLst>
      <p:ext uri="{BB962C8B-B14F-4D97-AF65-F5344CB8AC3E}">
        <p14:creationId xmlns:p14="http://schemas.microsoft.com/office/powerpoint/2010/main" val="1172631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A016C49-0867-4388-B0F2-3DBED5864F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66BF97C-7DDF-4471-B06E-6DF8CA7836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9372C12-959A-42DF-8447-B7AEFB2F5C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4D3E0B-1463-465D-8F9E-D961F308F28D}" type="datetimeFigureOut">
              <a:rPr lang="it-IT" smtClean="0"/>
              <a:t>06/09/2021</a:t>
            </a:fld>
            <a:endParaRPr lang="it-IT"/>
          </a:p>
        </p:txBody>
      </p:sp>
      <p:sp>
        <p:nvSpPr>
          <p:cNvPr id="5" name="Segnaposto piè di pagina 4">
            <a:extLst>
              <a:ext uri="{FF2B5EF4-FFF2-40B4-BE49-F238E27FC236}">
                <a16:creationId xmlns:a16="http://schemas.microsoft.com/office/drawing/2014/main" id="{ABBD2AE5-4FB3-4C77-AA5F-2C9749AFDE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25FC0E05-F99A-45B2-A8FE-7A9C5C8641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1055B-1078-4C6C-87E4-CEB479246FCC}" type="slidenum">
              <a:rPr lang="it-IT" smtClean="0"/>
              <a:t>‹N›</a:t>
            </a:fld>
            <a:endParaRPr lang="it-IT"/>
          </a:p>
        </p:txBody>
      </p:sp>
    </p:spTree>
    <p:extLst>
      <p:ext uri="{BB962C8B-B14F-4D97-AF65-F5344CB8AC3E}">
        <p14:creationId xmlns:p14="http://schemas.microsoft.com/office/powerpoint/2010/main" val="194982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hyperlink" Target="https://www.serviziocivile.gov.it/menutop/normativa/legge/legge-15-dicembre-1972-n-772-norme-per-il-riconoscimento-dellobiezione-di-coscienzaabrogata-dallart-23-della-legge-8-luglio-1998-n-230.aspx"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serviziocivile.gov.it/menutop/normativa/legge/legge-8-luglio-1998-n-230-nuove-norme-in-materia-di-obiezione-di-coscienza-guri-n-163-del-15-luglio-1998.aspx" TargetMode="Externa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hyperlink" Target="https://www.serviziocivile.gov.it/menusx/servizio-civile-nazionale/storia/uscn.aspx" TargetMode="External"/><Relationship Id="rId4" Type="http://schemas.openxmlformats.org/officeDocument/2006/relationships/hyperlink" Target="https://www.serviziocivile.gov.it/menusx/servizio-civile-nazionale/consulta.asp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serviziocivile.gov.it/menutop/normativa/legge/legge-14-novembre-2000-n-331-norme-per-l-istituzione-del-servizio-militare-professionale.aspx" TargetMode="Externa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hyperlink" Target="https://www.serviziocivile.gov.it/menusx/servizio-civile-nazionale/storia/uscn.aspx" TargetMode="External"/><Relationship Id="rId5" Type="http://schemas.openxmlformats.org/officeDocument/2006/relationships/hyperlink" Target="https://www.serviziocivile.gov.it/menutop/normativa/decreto-del-presidente-del-consiglio-dei-ministri/dpcm-21-giugno-2012-modificazioni-decreto-del-presidente-del-consiglio-dei-ministri-1-marzo-2011-recante-ordinamento-strutture-generali.aspx" TargetMode="External"/><Relationship Id="rId4" Type="http://schemas.openxmlformats.org/officeDocument/2006/relationships/hyperlink" Target="https://www.serviziocivile.gov.it/menutop/normativa/legge/legge_64_2001_istscn.asp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hyperlink" Target="https://www.serviziocivile.gov.it/media/621608/dlgs40_6marzo2017.pdf" TargetMode="Externa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hemeOverride" Target="../theme/themeOverride12.xml"/><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79A3E3E-BE86-4F63-87A5-7316B380042A}"/>
              </a:ext>
            </a:extLst>
          </p:cNvPr>
          <p:cNvSpPr>
            <a:spLocks noGrp="1"/>
          </p:cNvSpPr>
          <p:nvPr>
            <p:ph type="subTitle" idx="1"/>
          </p:nvPr>
        </p:nvSpPr>
        <p:spPr>
          <a:xfrm>
            <a:off x="2202873" y="5127582"/>
            <a:ext cx="8229600" cy="824778"/>
          </a:xfrm>
        </p:spPr>
        <p:txBody>
          <a:bodyPr>
            <a:normAutofit/>
          </a:bodyPr>
          <a:lstStyle/>
          <a:p>
            <a:r>
              <a:rPr lang="it-IT" sz="4000" b="1" dirty="0">
                <a:solidFill>
                  <a:schemeClr val="accent2"/>
                </a:solidFill>
                <a:effectLst>
                  <a:outerShdw blurRad="38100" dist="38100" dir="2700000" algn="tl">
                    <a:srgbClr val="000000">
                      <a:alpha val="43137"/>
                    </a:srgbClr>
                  </a:outerShdw>
                </a:effectLst>
              </a:rPr>
              <a:t>Storia del Servizio Civile Universale</a:t>
            </a:r>
          </a:p>
        </p:txBody>
      </p:sp>
      <p:pic>
        <p:nvPicPr>
          <p:cNvPr id="5" name="Immagine 4">
            <a:extLst>
              <a:ext uri="{FF2B5EF4-FFF2-40B4-BE49-F238E27FC236}">
                <a16:creationId xmlns:a16="http://schemas.microsoft.com/office/drawing/2014/main" id="{D0E49CD6-9CC8-47F2-9C10-FF4C4F38E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456" y="2069437"/>
            <a:ext cx="5384799" cy="2556855"/>
          </a:xfrm>
          <a:prstGeom prst="rect">
            <a:avLst/>
          </a:prstGeom>
        </p:spPr>
      </p:pic>
      <p:pic>
        <p:nvPicPr>
          <p:cNvPr id="6" name="Immagine 5">
            <a:extLst>
              <a:ext uri="{FF2B5EF4-FFF2-40B4-BE49-F238E27FC236}">
                <a16:creationId xmlns:a16="http://schemas.microsoft.com/office/drawing/2014/main" id="{C9215601-B96C-4F80-AF2E-9EBDEAF23401}"/>
              </a:ext>
            </a:extLst>
          </p:cNvPr>
          <p:cNvPicPr/>
          <p:nvPr/>
        </p:nvPicPr>
        <p:blipFill>
          <a:blip r:embed="rId3"/>
          <a:stretch>
            <a:fillRect/>
          </a:stretch>
        </p:blipFill>
        <p:spPr bwMode="auto">
          <a:xfrm>
            <a:off x="475239" y="325813"/>
            <a:ext cx="3076575" cy="829945"/>
          </a:xfrm>
          <a:prstGeom prst="rect">
            <a:avLst/>
          </a:prstGeom>
        </p:spPr>
      </p:pic>
      <p:pic>
        <p:nvPicPr>
          <p:cNvPr id="7" name="Immagine 6">
            <a:extLst>
              <a:ext uri="{FF2B5EF4-FFF2-40B4-BE49-F238E27FC236}">
                <a16:creationId xmlns:a16="http://schemas.microsoft.com/office/drawing/2014/main" id="{CE062C8F-4F91-4DE0-9E92-018A895048A5}"/>
              </a:ext>
            </a:extLst>
          </p:cNvPr>
          <p:cNvPicPr/>
          <p:nvPr/>
        </p:nvPicPr>
        <p:blipFill>
          <a:blip r:embed="rId4">
            <a:extLst>
              <a:ext uri="{28A0092B-C50C-407E-A947-70E740481C1C}">
                <a14:useLocalDpi xmlns:a14="http://schemas.microsoft.com/office/drawing/2010/main" val="0"/>
              </a:ext>
            </a:extLst>
          </a:blip>
          <a:stretch>
            <a:fillRect/>
          </a:stretch>
        </p:blipFill>
        <p:spPr>
          <a:xfrm>
            <a:off x="4029045" y="249295"/>
            <a:ext cx="1143319" cy="829945"/>
          </a:xfrm>
          <a:prstGeom prst="rect">
            <a:avLst/>
          </a:prstGeom>
        </p:spPr>
      </p:pic>
    </p:spTree>
    <p:extLst>
      <p:ext uri="{BB962C8B-B14F-4D97-AF65-F5344CB8AC3E}">
        <p14:creationId xmlns:p14="http://schemas.microsoft.com/office/powerpoint/2010/main" val="50090871"/>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C44B4A-1DF2-438E-B34C-4436DD8F8F7D}"/>
              </a:ext>
            </a:extLst>
          </p:cNvPr>
          <p:cNvSpPr>
            <a:spLocks noGrp="1"/>
          </p:cNvSpPr>
          <p:nvPr>
            <p:ph type="title"/>
          </p:nvPr>
        </p:nvSpPr>
        <p:spPr/>
        <p:txBody>
          <a:bodyPr/>
          <a:lstStyle/>
          <a:p>
            <a:r>
              <a:rPr lang="it-IT" sz="4000" b="1" dirty="0">
                <a:solidFill>
                  <a:schemeClr val="accent2"/>
                </a:solidFill>
                <a:effectLst>
                  <a:outerShdw blurRad="38100" dist="38100" dir="2700000" algn="tl">
                    <a:srgbClr val="000000">
                      <a:alpha val="43137"/>
                    </a:srgbClr>
                  </a:outerShdw>
                </a:effectLst>
                <a:latin typeface="+mn-lt"/>
                <a:ea typeface="+mn-ea"/>
                <a:cs typeface="+mn-cs"/>
              </a:rPr>
              <a:t>Che cos’è il Servizio Civile?</a:t>
            </a:r>
          </a:p>
        </p:txBody>
      </p:sp>
      <p:sp>
        <p:nvSpPr>
          <p:cNvPr id="3" name="Segnaposto contenuto 2">
            <a:extLst>
              <a:ext uri="{FF2B5EF4-FFF2-40B4-BE49-F238E27FC236}">
                <a16:creationId xmlns:a16="http://schemas.microsoft.com/office/drawing/2014/main" id="{A775EDDE-8B9E-45D8-9671-4C5658E5CA51}"/>
              </a:ext>
            </a:extLst>
          </p:cNvPr>
          <p:cNvSpPr>
            <a:spLocks noGrp="1"/>
          </p:cNvSpPr>
          <p:nvPr>
            <p:ph idx="1"/>
          </p:nvPr>
        </p:nvSpPr>
        <p:spPr/>
        <p:txBody>
          <a:bodyPr/>
          <a:lstStyle/>
          <a:p>
            <a:pPr marL="0" indent="0">
              <a:buNone/>
            </a:pPr>
            <a:r>
              <a:rPr lang="it-IT" dirty="0">
                <a:latin typeface="Bell MT" panose="02020503060305020303" pitchFamily="18" charset="0"/>
              </a:rPr>
              <a:t>Il Servizio civile universale è la scelta volontaria di dedicare alcuni mesi della propria vita al servizio di difesa, non armata e non violenta, della Patria, all’educazione, alla pace tra i popoli e alla promozione dei valori fondativi della Repubblica italiana, attraverso azioni per le comunità e per il territorio.</a:t>
            </a:r>
          </a:p>
          <a:p>
            <a:pPr marL="0" indent="0">
              <a:buNone/>
            </a:pPr>
            <a:r>
              <a:rPr lang="it-IT" dirty="0">
                <a:latin typeface="Bell MT" panose="02020503060305020303" pitchFamily="18" charset="0"/>
              </a:rPr>
              <a:t>Rappresenta per i giovani una importante occasione di formazione e di crescita personale e professionale.</a:t>
            </a:r>
          </a:p>
        </p:txBody>
      </p:sp>
      <p:pic>
        <p:nvPicPr>
          <p:cNvPr id="5" name="Immagine 4">
            <a:extLst>
              <a:ext uri="{FF2B5EF4-FFF2-40B4-BE49-F238E27FC236}">
                <a16:creationId xmlns:a16="http://schemas.microsoft.com/office/drawing/2014/main" id="{EE79954B-3C69-4C12-AE63-FDB6770BF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946" y="5071919"/>
            <a:ext cx="2526144" cy="1420956"/>
          </a:xfrm>
          <a:prstGeom prst="rect">
            <a:avLst/>
          </a:prstGeom>
          <a:effectLst>
            <a:softEdge rad="31750"/>
          </a:effectLst>
        </p:spPr>
      </p:pic>
      <p:pic>
        <p:nvPicPr>
          <p:cNvPr id="7" name="Immagine 6">
            <a:extLst>
              <a:ext uri="{FF2B5EF4-FFF2-40B4-BE49-F238E27FC236}">
                <a16:creationId xmlns:a16="http://schemas.microsoft.com/office/drawing/2014/main" id="{BB46DDD9-C054-4337-9CC3-84370C23B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6422" y="4499265"/>
            <a:ext cx="1527079" cy="1145309"/>
          </a:xfrm>
          <a:prstGeom prst="rect">
            <a:avLst/>
          </a:prstGeom>
          <a:effectLst>
            <a:softEdge rad="31750"/>
          </a:effectLst>
        </p:spPr>
      </p:pic>
      <p:pic>
        <p:nvPicPr>
          <p:cNvPr id="9" name="Immagine 8">
            <a:extLst>
              <a:ext uri="{FF2B5EF4-FFF2-40B4-BE49-F238E27FC236}">
                <a16:creationId xmlns:a16="http://schemas.microsoft.com/office/drawing/2014/main" id="{77D1EECB-7C57-41B1-ACA4-E8070ECAAB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4950" y="4785591"/>
            <a:ext cx="1801668" cy="1273593"/>
          </a:xfrm>
          <a:prstGeom prst="rect">
            <a:avLst/>
          </a:prstGeom>
          <a:effectLst>
            <a:softEdge rad="31750"/>
          </a:effectLst>
        </p:spPr>
      </p:pic>
    </p:spTree>
    <p:extLst>
      <p:ext uri="{BB962C8B-B14F-4D97-AF65-F5344CB8AC3E}">
        <p14:creationId xmlns:p14="http://schemas.microsoft.com/office/powerpoint/2010/main" val="251527832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D652C52-AC91-4DE0-AB19-04E2774B7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9489" y="365125"/>
            <a:ext cx="4156309" cy="2328574"/>
          </a:xfrm>
          <a:prstGeom prst="rect">
            <a:avLst/>
          </a:prstGeom>
          <a:effectLst>
            <a:softEdge rad="63500"/>
          </a:effectLst>
        </p:spPr>
      </p:pic>
      <p:sp>
        <p:nvSpPr>
          <p:cNvPr id="2" name="Titolo 1">
            <a:extLst>
              <a:ext uri="{FF2B5EF4-FFF2-40B4-BE49-F238E27FC236}">
                <a16:creationId xmlns:a16="http://schemas.microsoft.com/office/drawing/2014/main" id="{092D1148-A2B7-4473-BC58-D3AE738C14D0}"/>
              </a:ext>
            </a:extLst>
          </p:cNvPr>
          <p:cNvSpPr>
            <a:spLocks noGrp="1"/>
          </p:cNvSpPr>
          <p:nvPr>
            <p:ph type="title"/>
          </p:nvPr>
        </p:nvSpPr>
        <p:spPr/>
        <p:txBody>
          <a:bodyPr>
            <a:normAutofit/>
          </a:bodyPr>
          <a:lstStyle/>
          <a:p>
            <a:r>
              <a:rPr lang="it-IT" sz="4000" b="1" dirty="0">
                <a:solidFill>
                  <a:schemeClr val="accent2"/>
                </a:solidFill>
                <a:effectLst>
                  <a:outerShdw blurRad="38100" dist="38100" dir="2700000" algn="tl">
                    <a:srgbClr val="000000">
                      <a:alpha val="43137"/>
                    </a:srgbClr>
                  </a:outerShdw>
                </a:effectLst>
                <a:latin typeface="+mn-lt"/>
                <a:ea typeface="+mn-ea"/>
                <a:cs typeface="+mn-cs"/>
              </a:rPr>
              <a:t>Come</a:t>
            </a:r>
            <a:r>
              <a:rPr lang="it-IT" dirty="0"/>
              <a:t> </a:t>
            </a:r>
            <a:r>
              <a:rPr lang="it-IT" sz="4000" b="1" dirty="0">
                <a:solidFill>
                  <a:schemeClr val="accent2"/>
                </a:solidFill>
                <a:effectLst>
                  <a:outerShdw blurRad="38100" dist="38100" dir="2700000" algn="tl">
                    <a:srgbClr val="000000">
                      <a:alpha val="43137"/>
                    </a:srgbClr>
                  </a:outerShdw>
                </a:effectLst>
                <a:latin typeface="+mn-lt"/>
                <a:ea typeface="+mn-ea"/>
                <a:cs typeface="+mn-cs"/>
              </a:rPr>
              <a:t>nasce?  </a:t>
            </a:r>
            <a:br>
              <a:rPr lang="it-IT" sz="4000" b="1" dirty="0">
                <a:solidFill>
                  <a:schemeClr val="accent2"/>
                </a:solidFill>
                <a:effectLst>
                  <a:outerShdw blurRad="38100" dist="38100" dir="2700000" algn="tl">
                    <a:srgbClr val="000000">
                      <a:alpha val="43137"/>
                    </a:srgbClr>
                  </a:outerShdw>
                </a:effectLst>
                <a:latin typeface="+mn-lt"/>
                <a:ea typeface="+mn-ea"/>
                <a:cs typeface="+mn-cs"/>
              </a:rPr>
            </a:br>
            <a:r>
              <a:rPr lang="it-IT" sz="3100" b="1" i="1" dirty="0">
                <a:solidFill>
                  <a:schemeClr val="accent2"/>
                </a:solidFill>
                <a:effectLst>
                  <a:outerShdw blurRad="38100" dist="38100" dir="2700000" algn="tl">
                    <a:srgbClr val="000000">
                      <a:alpha val="43137"/>
                    </a:srgbClr>
                  </a:outerShdw>
                </a:effectLst>
                <a:latin typeface="+mn-lt"/>
                <a:ea typeface="+mn-ea"/>
                <a:cs typeface="+mn-cs"/>
              </a:rPr>
              <a:t>Dall’obiezione di coscienza al Servizio Civile Universale</a:t>
            </a:r>
          </a:p>
        </p:txBody>
      </p:sp>
      <p:sp>
        <p:nvSpPr>
          <p:cNvPr id="3" name="Segnaposto contenuto 2">
            <a:extLst>
              <a:ext uri="{FF2B5EF4-FFF2-40B4-BE49-F238E27FC236}">
                <a16:creationId xmlns:a16="http://schemas.microsoft.com/office/drawing/2014/main" id="{9887AEA4-0494-4ECA-83D6-69519AAFF6E8}"/>
              </a:ext>
            </a:extLst>
          </p:cNvPr>
          <p:cNvSpPr>
            <a:spLocks noGrp="1"/>
          </p:cNvSpPr>
          <p:nvPr>
            <p:ph idx="1"/>
          </p:nvPr>
        </p:nvSpPr>
        <p:spPr>
          <a:xfrm>
            <a:off x="226202" y="1984809"/>
            <a:ext cx="10515600" cy="4351338"/>
          </a:xfrm>
        </p:spPr>
        <p:txBody>
          <a:bodyPr/>
          <a:lstStyle/>
          <a:p>
            <a:pPr marL="0" indent="0">
              <a:buNone/>
            </a:pPr>
            <a:r>
              <a:rPr lang="it-IT" dirty="0">
                <a:solidFill>
                  <a:schemeClr val="bg1"/>
                </a:solidFill>
                <a:effectLst>
                  <a:outerShdw blurRad="38100" dist="38100" dir="2700000" algn="tl">
                    <a:srgbClr val="000000">
                      <a:alpha val="43137"/>
                    </a:srgbClr>
                  </a:outerShdw>
                </a:effectLst>
              </a:rPr>
              <a:t>Il Servizio Civile nasce nel </a:t>
            </a:r>
            <a:r>
              <a:rPr lang="it-IT" b="1" dirty="0">
                <a:solidFill>
                  <a:schemeClr val="bg1"/>
                </a:solidFill>
                <a:effectLst>
                  <a:outerShdw blurRad="38100" dist="38100" dir="2700000" algn="tl">
                    <a:srgbClr val="000000">
                      <a:alpha val="43137"/>
                    </a:srgbClr>
                  </a:outerShdw>
                </a:effectLst>
              </a:rPr>
              <a:t>1972</a:t>
            </a:r>
            <a:r>
              <a:rPr lang="it-IT" dirty="0">
                <a:solidFill>
                  <a:schemeClr val="bg1"/>
                </a:solidFill>
                <a:effectLst>
                  <a:outerShdw blurRad="38100" dist="38100" dir="2700000" algn="tl">
                    <a:srgbClr val="000000">
                      <a:alpha val="43137"/>
                    </a:srgbClr>
                  </a:outerShdw>
                </a:effectLst>
              </a:rPr>
              <a:t> come diritto all’</a:t>
            </a:r>
            <a:r>
              <a:rPr lang="it-IT" i="1" u="sng" dirty="0">
                <a:solidFill>
                  <a:schemeClr val="bg1"/>
                </a:solidFill>
                <a:effectLst>
                  <a:outerShdw blurRad="38100" dist="38100" dir="2700000" algn="tl">
                    <a:srgbClr val="000000">
                      <a:alpha val="43137"/>
                    </a:srgbClr>
                  </a:outerShdw>
                </a:effectLst>
              </a:rPr>
              <a:t>obiezione di coscienza </a:t>
            </a:r>
            <a:r>
              <a:rPr lang="it-IT" dirty="0">
                <a:solidFill>
                  <a:schemeClr val="bg1"/>
                </a:solidFill>
                <a:effectLst>
                  <a:outerShdw blurRad="38100" dist="38100" dir="2700000" algn="tl">
                    <a:srgbClr val="000000">
                      <a:alpha val="43137"/>
                    </a:srgbClr>
                  </a:outerShdw>
                </a:effectLst>
              </a:rPr>
              <a:t> al servizio militare, alternativo alla leva e in quanto tale obbligatorio.</a:t>
            </a:r>
          </a:p>
          <a:p>
            <a:pPr marL="0" indent="0">
              <a:buNone/>
            </a:pPr>
            <a:r>
              <a:rPr lang="it-IT" dirty="0">
                <a:latin typeface="Bell MT" panose="02020503060305020303" pitchFamily="18" charset="0"/>
              </a:rPr>
              <a:t>Sotto la spinta delle azioni di protesta condotte dalle organizzazioni non violente e del crescente interesse dei cittadini nei confronti dell'obiezione di coscienza, il Governo approva la </a:t>
            </a:r>
            <a:r>
              <a:rPr lang="it-IT" dirty="0">
                <a:solidFill>
                  <a:schemeClr val="accent1"/>
                </a:solidFill>
                <a:latin typeface="Bell MT" panose="02020503060305020303" pitchFamily="18" charset="0"/>
                <a:hlinkClick r:id="rId4" tooltip="Legge 15 dicembre 1972 n. 772 Norme per il riconoscimento dell'obiezione di coscienza.abrogata dall'art. 23 della Legge 8 luglio 1998, n. 230">
                  <a:extLst>
                    <a:ext uri="{A12FA001-AC4F-418D-AE19-62706E023703}">
                      <ahyp:hlinkClr xmlns:ahyp="http://schemas.microsoft.com/office/drawing/2018/hyperlinkcolor" val="tx"/>
                    </a:ext>
                  </a:extLst>
                </a:hlinkClick>
              </a:rPr>
              <a:t>legge n. 772</a:t>
            </a:r>
            <a:r>
              <a:rPr lang="it-IT" dirty="0">
                <a:latin typeface="Bell MT" panose="02020503060305020303" pitchFamily="18" charset="0"/>
              </a:rPr>
              <a:t> "</a:t>
            </a:r>
            <a:r>
              <a:rPr lang="it-IT" i="1" dirty="0">
                <a:latin typeface="Bell MT" panose="02020503060305020303" pitchFamily="18" charset="0"/>
              </a:rPr>
              <a:t>Norme in materia di obiezione di coscienza</a:t>
            </a:r>
            <a:r>
              <a:rPr lang="it-IT" dirty="0">
                <a:latin typeface="Bell MT" panose="02020503060305020303" pitchFamily="18" charset="0"/>
              </a:rPr>
              <a:t>", che sancisce il diritto all'obiezione per motivi morali, religiosi e filosofici ed istituisce il servizio civile, sostitutivo del servizio militare e quindi obbligatorio.</a:t>
            </a:r>
          </a:p>
        </p:txBody>
      </p:sp>
    </p:spTree>
    <p:extLst>
      <p:ext uri="{BB962C8B-B14F-4D97-AF65-F5344CB8AC3E}">
        <p14:creationId xmlns:p14="http://schemas.microsoft.com/office/powerpoint/2010/main" val="3432359244"/>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BAD438C-1FB2-4FC9-8D22-E532A578CE48}"/>
              </a:ext>
            </a:extLst>
          </p:cNvPr>
          <p:cNvSpPr>
            <a:spLocks noGrp="1"/>
          </p:cNvSpPr>
          <p:nvPr>
            <p:ph idx="1"/>
          </p:nvPr>
        </p:nvSpPr>
        <p:spPr>
          <a:xfrm>
            <a:off x="662709" y="480291"/>
            <a:ext cx="10515600" cy="5477164"/>
          </a:xfrm>
        </p:spPr>
        <p:txBody>
          <a:bodyPr>
            <a:normAutofit/>
          </a:bodyPr>
          <a:lstStyle/>
          <a:p>
            <a:pPr marL="0" indent="0">
              <a:buNone/>
            </a:pPr>
            <a:r>
              <a:rPr lang="it-IT" dirty="0">
                <a:effectLst>
                  <a:outerShdw blurRad="38100" dist="38100" dir="2700000" algn="tl">
                    <a:srgbClr val="000000">
                      <a:alpha val="43137"/>
                    </a:srgbClr>
                  </a:outerShdw>
                </a:effectLst>
              </a:rPr>
              <a:t>1998 Nasce l’Ufficio Nazionale per il Servizio civile </a:t>
            </a:r>
          </a:p>
          <a:p>
            <a:pPr marL="0" indent="0">
              <a:buNone/>
            </a:pPr>
            <a:endParaRPr lang="it-IT" dirty="0">
              <a:effectLst>
                <a:outerShdw blurRad="38100" dist="38100" dir="2700000" algn="tl">
                  <a:srgbClr val="000000">
                    <a:alpha val="43137"/>
                  </a:srgbClr>
                </a:outerShdw>
              </a:effectLst>
            </a:endParaRPr>
          </a:p>
          <a:p>
            <a:pPr marL="0" indent="0">
              <a:buNone/>
            </a:pPr>
            <a:r>
              <a:rPr lang="it-IT" dirty="0">
                <a:latin typeface="Bell MT" panose="02020503060305020303" pitchFamily="18" charset="0"/>
              </a:rPr>
              <a:t>La </a:t>
            </a:r>
            <a:r>
              <a:rPr lang="it-IT" dirty="0">
                <a:latin typeface="Bell MT" panose="02020503060305020303" pitchFamily="18" charset="0"/>
                <a:hlinkClick r:id="rId3" tooltip="LEGGE 8 LUGLIO 1998 N. 230: &quot;NUOVE NORME IN MATERIA DI OBIEZIONE DI COSCIENZA&quot; (GURI N. 163 DEL 15 LUGLIO 1998)">
                  <a:extLst>
                    <a:ext uri="{A12FA001-AC4F-418D-AE19-62706E023703}">
                      <ahyp:hlinkClr xmlns:ahyp="http://schemas.microsoft.com/office/drawing/2018/hyperlinkcolor" val="tx"/>
                    </a:ext>
                  </a:extLst>
                </a:hlinkClick>
              </a:rPr>
              <a:t>legge n. 230</a:t>
            </a:r>
            <a:r>
              <a:rPr lang="it-IT" dirty="0">
                <a:latin typeface="Bell MT" panose="02020503060305020303" pitchFamily="18" charset="0"/>
              </a:rPr>
              <a:t> del 1998 "</a:t>
            </a:r>
            <a:r>
              <a:rPr lang="it-IT" i="1" dirty="0">
                <a:latin typeface="Bell MT" panose="02020503060305020303" pitchFamily="18" charset="0"/>
              </a:rPr>
              <a:t>Nuove norme in materia di obiezione di coscienza</a:t>
            </a:r>
            <a:r>
              <a:rPr lang="it-IT" dirty="0">
                <a:latin typeface="Bell MT" panose="02020503060305020303" pitchFamily="18" charset="0"/>
              </a:rPr>
              <a:t>" abroga la legge n. 772 del 1972 e riconosce l'obiezione di coscienza quale diritto del cittadino, istituisce la </a:t>
            </a:r>
            <a:r>
              <a:rPr lang="it-IT" dirty="0">
                <a:latin typeface="Bell MT" panose="02020503060305020303" pitchFamily="18" charset="0"/>
                <a:hlinkClick r:id="rId4" tooltip="Consulta">
                  <a:extLst>
                    <a:ext uri="{A12FA001-AC4F-418D-AE19-62706E023703}">
                      <ahyp:hlinkClr xmlns:ahyp="http://schemas.microsoft.com/office/drawing/2018/hyperlinkcolor" val="tx"/>
                    </a:ext>
                  </a:extLst>
                </a:hlinkClick>
              </a:rPr>
              <a:t>Consulta Nazionale per il Servizio Civile</a:t>
            </a:r>
            <a:r>
              <a:rPr lang="it-IT" dirty="0">
                <a:latin typeface="Bell MT" panose="02020503060305020303" pitchFamily="18" charset="0"/>
              </a:rPr>
              <a:t>, organismo permanente di consultazione, riferimento e confronto per l’Ufficio Nazionale del Servizio Civile, ed il Fondo Nazionale per il Servizio Civile, ove confluiscono le risorse gestite fino ad allora dal Ministero della Difesa e nel quale possono essere versate donazioni pubbliche e private a scopo finalizzato.</a:t>
            </a:r>
            <a:br>
              <a:rPr lang="it-IT" dirty="0">
                <a:latin typeface="Bell MT" panose="02020503060305020303" pitchFamily="18" charset="0"/>
              </a:rPr>
            </a:br>
            <a:r>
              <a:rPr lang="it-IT" dirty="0">
                <a:latin typeface="Bell MT" panose="02020503060305020303" pitchFamily="18" charset="0"/>
              </a:rPr>
              <a:t>La gestione del Servizio civile cessa di essere competenza del Ministero della Difesa, ed è affidata alla Presidenza del Consiglio dei Ministri - </a:t>
            </a:r>
            <a:r>
              <a:rPr lang="it-IT" dirty="0">
                <a:latin typeface="Bell MT" panose="02020503060305020303" pitchFamily="18" charset="0"/>
                <a:hlinkClick r:id="rId5" tooltip="USCN">
                  <a:extLst>
                    <a:ext uri="{A12FA001-AC4F-418D-AE19-62706E023703}">
                      <ahyp:hlinkClr xmlns:ahyp="http://schemas.microsoft.com/office/drawing/2018/hyperlinkcolor" val="tx"/>
                    </a:ext>
                  </a:extLst>
                </a:hlinkClick>
              </a:rPr>
              <a:t>Ufficio Nazionale per il Servizio Civile</a:t>
            </a:r>
            <a:r>
              <a:rPr lang="it-IT" dirty="0">
                <a:latin typeface="Bell MT" panose="02020503060305020303" pitchFamily="18" charset="0"/>
              </a:rPr>
              <a:t> (UNSC).</a:t>
            </a:r>
          </a:p>
        </p:txBody>
      </p:sp>
    </p:spTree>
    <p:extLst>
      <p:ext uri="{BB962C8B-B14F-4D97-AF65-F5344CB8AC3E}">
        <p14:creationId xmlns:p14="http://schemas.microsoft.com/office/powerpoint/2010/main" val="2330036113"/>
      </p:ext>
    </p:extLst>
  </p:cSld>
  <p:clrMapOvr>
    <a:overrideClrMapping bg1="lt1" tx1="dk1" bg2="lt2" tx2="dk2" accent1="accent1" accent2="accent2" accent3="accent3" accent4="accent4" accent5="accent5" accent6="accent6" hlink="hlink" folHlink="folHlink"/>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1733E2A-DF24-4A9B-A062-C47E246EEA2F}"/>
              </a:ext>
            </a:extLst>
          </p:cNvPr>
          <p:cNvSpPr>
            <a:spLocks noGrp="1"/>
          </p:cNvSpPr>
          <p:nvPr>
            <p:ph idx="1"/>
          </p:nvPr>
        </p:nvSpPr>
        <p:spPr>
          <a:xfrm>
            <a:off x="634998" y="828096"/>
            <a:ext cx="10698019" cy="5073940"/>
          </a:xfrm>
        </p:spPr>
        <p:txBody>
          <a:bodyPr/>
          <a:lstStyle/>
          <a:p>
            <a:pPr marL="0" indent="0">
              <a:buNone/>
            </a:pPr>
            <a:r>
              <a:rPr lang="it-IT" dirty="0"/>
              <a:t> </a:t>
            </a:r>
            <a:r>
              <a:rPr lang="it-IT" dirty="0">
                <a:latin typeface="Bell MT" panose="02020503060305020303" pitchFamily="18" charset="0"/>
              </a:rPr>
              <a:t>La </a:t>
            </a:r>
            <a:r>
              <a:rPr lang="it-IT" dirty="0">
                <a:latin typeface="Bell MT" panose="02020503060305020303" pitchFamily="18" charset="0"/>
                <a:hlinkClick r:id="rId3" tooltip="Legge 14 Novembre 2000 n. 331 Norme per l`istituzione del servizio militare professionale">
                  <a:extLst>
                    <a:ext uri="{A12FA001-AC4F-418D-AE19-62706E023703}">
                      <ahyp:hlinkClr xmlns:ahyp="http://schemas.microsoft.com/office/drawing/2018/hyperlinkcolor" val="tx"/>
                    </a:ext>
                  </a:extLst>
                </a:hlinkClick>
              </a:rPr>
              <a:t>legge 331</a:t>
            </a:r>
            <a:r>
              <a:rPr lang="it-IT" dirty="0">
                <a:latin typeface="Bell MT" panose="02020503060305020303" pitchFamily="18" charset="0"/>
              </a:rPr>
              <a:t> del 2000 "</a:t>
            </a:r>
            <a:r>
              <a:rPr lang="it-IT" i="1" dirty="0">
                <a:latin typeface="Bell MT" panose="02020503060305020303" pitchFamily="18" charset="0"/>
              </a:rPr>
              <a:t>Norma per la istituzione del servizio militare professionale</a:t>
            </a:r>
            <a:r>
              <a:rPr lang="it-IT" dirty="0">
                <a:latin typeface="Bell MT" panose="02020503060305020303" pitchFamily="18" charset="0"/>
              </a:rPr>
              <a:t>" fissa al 1 gennaio 2007 la data di sospensione della leva obbligatoria che viene successivamente anticipata al 1 gennaio 2005 (legge 23 agosto 2004 n. 226).</a:t>
            </a:r>
          </a:p>
        </p:txBody>
      </p:sp>
      <p:pic>
        <p:nvPicPr>
          <p:cNvPr id="5" name="Immagine 4">
            <a:extLst>
              <a:ext uri="{FF2B5EF4-FFF2-40B4-BE49-F238E27FC236}">
                <a16:creationId xmlns:a16="http://schemas.microsoft.com/office/drawing/2014/main" id="{31B0090E-EDD0-4135-8D2F-3E9D7C9DB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0710" y="2871551"/>
            <a:ext cx="2200709" cy="30304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7905245"/>
      </p:ext>
    </p:extLst>
  </p:cSld>
  <p:clrMapOvr>
    <a:overrideClrMapping bg1="lt1" tx1="dk1" bg2="lt2" tx2="dk2" accent1="accent1" accent2="accent2" accent3="accent3" accent4="accent4" accent5="accent5" accent6="accent6" hlink="hlink" folHlink="folHlink"/>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CC5CD81-DBB8-4783-8267-870F1E1BB769}"/>
              </a:ext>
            </a:extLst>
          </p:cNvPr>
          <p:cNvSpPr>
            <a:spLocks noGrp="1"/>
          </p:cNvSpPr>
          <p:nvPr>
            <p:ph idx="1"/>
          </p:nvPr>
        </p:nvSpPr>
        <p:spPr>
          <a:xfrm>
            <a:off x="838200" y="452582"/>
            <a:ext cx="10515600" cy="5724381"/>
          </a:xfrm>
        </p:spPr>
        <p:txBody>
          <a:bodyPr/>
          <a:lstStyle/>
          <a:p>
            <a:pPr marL="0" indent="0">
              <a:buNone/>
            </a:pPr>
            <a:r>
              <a:rPr lang="it-IT" dirty="0">
                <a:effectLst>
                  <a:outerShdw blurRad="38100" dist="38100" dir="2700000" algn="tl">
                    <a:srgbClr val="000000">
                      <a:alpha val="43137"/>
                    </a:srgbClr>
                  </a:outerShdw>
                </a:effectLst>
              </a:rPr>
              <a:t>2001 Nasce il Servizio Civile Nazionale </a:t>
            </a:r>
          </a:p>
          <a:p>
            <a:pPr marL="0" indent="0">
              <a:buNone/>
            </a:pPr>
            <a:r>
              <a:rPr lang="it-IT" dirty="0">
                <a:latin typeface="Bell MT" panose="02020503060305020303" pitchFamily="18" charset="0"/>
              </a:rPr>
              <a:t>E’ approvata la legge </a:t>
            </a:r>
            <a:r>
              <a:rPr lang="it-IT" b="1" i="1" dirty="0">
                <a:latin typeface="Bell MT" panose="02020503060305020303" pitchFamily="18" charset="0"/>
              </a:rPr>
              <a:t>64/01</a:t>
            </a:r>
            <a:r>
              <a:rPr lang="it-IT" dirty="0">
                <a:latin typeface="Bell MT" panose="02020503060305020303" pitchFamily="18" charset="0"/>
              </a:rPr>
              <a:t> che istituisce il </a:t>
            </a:r>
            <a:r>
              <a:rPr lang="it-IT" u="sng" dirty="0">
                <a:latin typeface="Bell MT" panose="02020503060305020303" pitchFamily="18" charset="0"/>
              </a:rPr>
              <a:t>Servizio Civile Nazionale</a:t>
            </a:r>
            <a:r>
              <a:rPr lang="it-IT" dirty="0">
                <a:latin typeface="Bell MT" panose="02020503060305020303" pitchFamily="18" charset="0"/>
              </a:rPr>
              <a:t>: un servizio volontario destinato ai giovani dai 18 ai 26 anni, aperto anche alle donne, che intendono effettuare un percorso di formazione sociale, civica, culturale e professionale attraverso l'esperienza umana di solidarietà sociale, attività di cooperazione nazionale ed internazionale, di salvaguardia e tutela del patrimonio nazionale.</a:t>
            </a:r>
          </a:p>
        </p:txBody>
      </p:sp>
      <p:pic>
        <p:nvPicPr>
          <p:cNvPr id="5" name="Immagine 4">
            <a:extLst>
              <a:ext uri="{FF2B5EF4-FFF2-40B4-BE49-F238E27FC236}">
                <a16:creationId xmlns:a16="http://schemas.microsoft.com/office/drawing/2014/main" id="{6E876AAD-CACF-4D23-8E05-C7B278A87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6618" y="3590636"/>
            <a:ext cx="4294909" cy="2415886"/>
          </a:xfrm>
          <a:prstGeom prst="rect">
            <a:avLst/>
          </a:prstGeom>
          <a:ln>
            <a:noFill/>
          </a:ln>
          <a:effectLst>
            <a:softEdge rad="112500"/>
          </a:effectLst>
        </p:spPr>
      </p:pic>
    </p:spTree>
    <p:extLst>
      <p:ext uri="{BB962C8B-B14F-4D97-AF65-F5344CB8AC3E}">
        <p14:creationId xmlns:p14="http://schemas.microsoft.com/office/powerpoint/2010/main" val="3729869096"/>
      </p:ext>
    </p:extLst>
  </p:cSld>
  <p:clrMapOvr>
    <a:overrideClrMapping bg1="lt1" tx1="dk1" bg2="lt2" tx2="dk2" accent1="accent1" accent2="accent2" accent3="accent3" accent4="accent4" accent5="accent5" accent6="accent6" hlink="hlink" folHlink="folHlink"/>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381A364-9169-4CC8-9B80-F049EA840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422" y="3429000"/>
            <a:ext cx="5109123" cy="3063478"/>
          </a:xfrm>
          <a:prstGeom prst="rect">
            <a:avLst/>
          </a:prstGeom>
          <a:ln>
            <a:noFill/>
          </a:ln>
          <a:effectLst>
            <a:softEdge rad="112500"/>
          </a:effectLst>
        </p:spPr>
      </p:pic>
      <p:sp>
        <p:nvSpPr>
          <p:cNvPr id="3" name="Segnaposto contenuto 2">
            <a:extLst>
              <a:ext uri="{FF2B5EF4-FFF2-40B4-BE49-F238E27FC236}">
                <a16:creationId xmlns:a16="http://schemas.microsoft.com/office/drawing/2014/main" id="{07BFDEDC-B6C4-4641-9A9E-0FAEE1EB568D}"/>
              </a:ext>
            </a:extLst>
          </p:cNvPr>
          <p:cNvSpPr>
            <a:spLocks noGrp="1"/>
          </p:cNvSpPr>
          <p:nvPr>
            <p:ph idx="1"/>
          </p:nvPr>
        </p:nvSpPr>
        <p:spPr>
          <a:xfrm>
            <a:off x="745837" y="507999"/>
            <a:ext cx="10515600" cy="5188672"/>
          </a:xfrm>
        </p:spPr>
        <p:txBody>
          <a:bodyPr/>
          <a:lstStyle/>
          <a:p>
            <a:pPr marL="0" indent="0">
              <a:buNone/>
            </a:pPr>
            <a:r>
              <a:rPr lang="it-IT" dirty="0">
                <a:effectLst>
                  <a:outerShdw blurRad="38100" dist="38100" dir="2700000" algn="tl">
                    <a:srgbClr val="000000">
                      <a:alpha val="43137"/>
                    </a:srgbClr>
                  </a:outerShdw>
                </a:effectLst>
              </a:rPr>
              <a:t>2005 Sospeso il servizio di leva </a:t>
            </a:r>
          </a:p>
          <a:p>
            <a:pPr marL="0" indent="0">
              <a:buNone/>
            </a:pPr>
            <a:r>
              <a:rPr lang="it-IT" dirty="0"/>
              <a:t> </a:t>
            </a:r>
            <a:r>
              <a:rPr lang="it-IT" dirty="0">
                <a:latin typeface="Bell MT" panose="02020503060305020303" pitchFamily="18" charset="0"/>
              </a:rPr>
              <a:t>Il 1° gennaio 2005 viene sospeso il servizio di leva, cessa il servizio civile sostitutivo (legge n. 230 del 1998) e resta solo il Servizio Civile Nazionale (Legge 64/01).</a:t>
            </a:r>
          </a:p>
          <a:p>
            <a:pPr marL="0" indent="0">
              <a:buNone/>
            </a:pPr>
            <a:endParaRPr lang="it-IT" dirty="0">
              <a:latin typeface="Bell MT" panose="02020503060305020303" pitchFamily="18" charset="0"/>
            </a:endParaRPr>
          </a:p>
          <a:p>
            <a:pPr marL="0" indent="0">
              <a:buNone/>
            </a:pPr>
            <a:r>
              <a:rPr lang="it-IT" sz="3200" i="1" dirty="0">
                <a:solidFill>
                  <a:srgbClr val="E76C0F"/>
                </a:solidFill>
                <a:effectLst>
                  <a:outerShdw blurRad="38100" dist="38100" dir="2700000" algn="tl">
                    <a:srgbClr val="000000">
                      <a:alpha val="43137"/>
                    </a:srgbClr>
                  </a:outerShdw>
                </a:effectLst>
                <a:latin typeface="Bell MT" panose="02020503060305020303" pitchFamily="18" charset="0"/>
              </a:rPr>
              <a:t>Inizia la nuova era del Servizio Civile Nazionale.</a:t>
            </a:r>
          </a:p>
        </p:txBody>
      </p:sp>
    </p:spTree>
    <p:extLst>
      <p:ext uri="{BB962C8B-B14F-4D97-AF65-F5344CB8AC3E}">
        <p14:creationId xmlns:p14="http://schemas.microsoft.com/office/powerpoint/2010/main" val="2791701762"/>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0B42FF7-3A86-4503-B4B2-059710EA5B3C}"/>
              </a:ext>
            </a:extLst>
          </p:cNvPr>
          <p:cNvSpPr>
            <a:spLocks noGrp="1"/>
          </p:cNvSpPr>
          <p:nvPr>
            <p:ph idx="1"/>
          </p:nvPr>
        </p:nvSpPr>
        <p:spPr>
          <a:xfrm>
            <a:off x="838200" y="665018"/>
            <a:ext cx="10515600" cy="5511945"/>
          </a:xfrm>
        </p:spPr>
        <p:txBody>
          <a:bodyPr/>
          <a:lstStyle/>
          <a:p>
            <a:pPr marL="0" indent="0">
              <a:buNone/>
            </a:pPr>
            <a:r>
              <a:rPr lang="it-IT" dirty="0">
                <a:effectLst>
                  <a:outerShdw blurRad="38100" dist="38100" dir="2700000" algn="tl">
                    <a:srgbClr val="000000">
                      <a:alpha val="43137"/>
                    </a:srgbClr>
                  </a:outerShdw>
                </a:effectLst>
              </a:rPr>
              <a:t>2011 A dieci anni dalla legge</a:t>
            </a:r>
            <a:r>
              <a:rPr lang="it-IT" dirty="0"/>
              <a:t> </a:t>
            </a:r>
          </a:p>
          <a:p>
            <a:pPr marL="0" indent="0">
              <a:buNone/>
            </a:pPr>
            <a:r>
              <a:rPr lang="it-IT" dirty="0">
                <a:latin typeface="Bell MT" panose="02020503060305020303" pitchFamily="18" charset="0"/>
              </a:rPr>
              <a:t> Primo decennale di approvazione della legge istitutiva del Servizio Civile Nazionale su base esclusivamente volontaria (</a:t>
            </a:r>
            <a:r>
              <a:rPr lang="it-IT" dirty="0">
                <a:latin typeface="Bell MT" panose="02020503060305020303" pitchFamily="18" charset="0"/>
                <a:hlinkClick r:id="rId4" tooltip="Legge_64_2001_istSCN">
                  <a:extLst>
                    <a:ext uri="{A12FA001-AC4F-418D-AE19-62706E023703}">
                      <ahyp:hlinkClr xmlns:ahyp="http://schemas.microsoft.com/office/drawing/2018/hyperlinkcolor" val="tx"/>
                    </a:ext>
                  </a:extLst>
                </a:hlinkClick>
              </a:rPr>
              <a:t>legge n.64/2001</a:t>
            </a:r>
            <a:r>
              <a:rPr lang="it-IT" dirty="0">
                <a:latin typeface="Bell MT" panose="02020503060305020303" pitchFamily="18" charset="0"/>
              </a:rPr>
              <a:t>).</a:t>
            </a:r>
            <a:br>
              <a:rPr lang="it-IT" dirty="0">
                <a:latin typeface="Bell MT" panose="02020503060305020303" pitchFamily="18" charset="0"/>
              </a:rPr>
            </a:br>
            <a:r>
              <a:rPr lang="it-IT" dirty="0">
                <a:latin typeface="Bell MT" panose="02020503060305020303" pitchFamily="18" charset="0"/>
              </a:rPr>
              <a:t>Si celebra l’ ‘’Anno europeo delle attività di volontariato che promuovono la cittadinanza attiva”  proclamato dal Consiglio dell’Unione Europea.</a:t>
            </a:r>
          </a:p>
          <a:p>
            <a:pPr marL="0" indent="0">
              <a:buNone/>
            </a:pPr>
            <a:r>
              <a:rPr lang="it-IT" dirty="0">
                <a:effectLst>
                  <a:outerShdw blurRad="38100" dist="38100" dir="2700000" algn="tl">
                    <a:srgbClr val="000000">
                      <a:alpha val="43137"/>
                    </a:srgbClr>
                  </a:outerShdw>
                </a:effectLst>
              </a:rPr>
              <a:t>2012 </a:t>
            </a:r>
          </a:p>
          <a:p>
            <a:pPr marL="0" indent="0">
              <a:buNone/>
            </a:pPr>
            <a:r>
              <a:rPr lang="it-IT" dirty="0">
                <a:latin typeface="Bell MT" panose="02020503060305020303" pitchFamily="18" charset="0"/>
              </a:rPr>
              <a:t>Con l’emanazione del </a:t>
            </a:r>
            <a:r>
              <a:rPr lang="it-IT" dirty="0">
                <a:latin typeface="Bell MT" panose="02020503060305020303" pitchFamily="18" charset="0"/>
                <a:hlinkClick r:id="rId5" tooltip="DPCM 21 giugno 2012: Modificazioni decreto del Presidente del Consiglio dei Ministri 1°marzo 2011 recante Ordinamento strutture generali">
                  <a:extLst>
                    <a:ext uri="{A12FA001-AC4F-418D-AE19-62706E023703}">
                      <ahyp:hlinkClr xmlns:ahyp="http://schemas.microsoft.com/office/drawing/2018/hyperlinkcolor" val="tx"/>
                    </a:ext>
                  </a:extLst>
                </a:hlinkClick>
              </a:rPr>
              <a:t>DPCM 21 giugno 2012</a:t>
            </a:r>
            <a:r>
              <a:rPr lang="it-IT" dirty="0">
                <a:latin typeface="Bell MT" panose="02020503060305020303" pitchFamily="18" charset="0"/>
              </a:rPr>
              <a:t> che modifica il DPCM del 1 marzo 2011 viene istituito il Dipartimento della Gioventù e del Servizio Civile Nazionale, integrando  nella medesima struttura le funzioni proprie dell’ex </a:t>
            </a:r>
            <a:r>
              <a:rPr lang="it-IT" dirty="0">
                <a:latin typeface="Bell MT" panose="02020503060305020303" pitchFamily="18" charset="0"/>
                <a:hlinkClick r:id="rId6" tooltip="USCN">
                  <a:extLst>
                    <a:ext uri="{A12FA001-AC4F-418D-AE19-62706E023703}">
                      <ahyp:hlinkClr xmlns:ahyp="http://schemas.microsoft.com/office/drawing/2018/hyperlinkcolor" val="tx"/>
                    </a:ext>
                  </a:extLst>
                </a:hlinkClick>
              </a:rPr>
              <a:t>Ufficio Nazionale per il Servizio Civile</a:t>
            </a:r>
            <a:r>
              <a:rPr lang="it-IT" dirty="0">
                <a:latin typeface="Bell MT" panose="02020503060305020303" pitchFamily="18" charset="0"/>
              </a:rPr>
              <a:t> e dell’ex Dipartimento della Gioventù.</a:t>
            </a:r>
          </a:p>
          <a:p>
            <a:pPr marL="0" indent="0">
              <a:buNone/>
            </a:pPr>
            <a:endParaRPr lang="it-IT" dirty="0"/>
          </a:p>
        </p:txBody>
      </p:sp>
    </p:spTree>
    <p:extLst>
      <p:ext uri="{BB962C8B-B14F-4D97-AF65-F5344CB8AC3E}">
        <p14:creationId xmlns:p14="http://schemas.microsoft.com/office/powerpoint/2010/main" val="1102661376"/>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DEF67760-7E8A-4FA9-8462-CDECA84424CB}"/>
              </a:ext>
            </a:extLst>
          </p:cNvPr>
          <p:cNvPicPr>
            <a:picLocks noChangeAspect="1"/>
          </p:cNvPicPr>
          <p:nvPr/>
        </p:nvPicPr>
        <p:blipFill>
          <a:blip r:embed="rId3"/>
          <a:stretch>
            <a:fillRect/>
          </a:stretch>
        </p:blipFill>
        <p:spPr>
          <a:xfrm>
            <a:off x="5781964" y="3167497"/>
            <a:ext cx="6410036" cy="3605645"/>
          </a:xfrm>
          <a:prstGeom prst="rect">
            <a:avLst/>
          </a:prstGeom>
          <a:solidFill>
            <a:schemeClr val="accent1">
              <a:alpha val="44000"/>
            </a:schemeClr>
          </a:solidFill>
          <a:effectLst>
            <a:softEdge rad="342900"/>
          </a:effectLst>
        </p:spPr>
      </p:pic>
      <p:sp>
        <p:nvSpPr>
          <p:cNvPr id="3" name="Segnaposto contenuto 2">
            <a:extLst>
              <a:ext uri="{FF2B5EF4-FFF2-40B4-BE49-F238E27FC236}">
                <a16:creationId xmlns:a16="http://schemas.microsoft.com/office/drawing/2014/main" id="{3115CFB8-DE78-46AE-9C31-0451E37A6016}"/>
              </a:ext>
            </a:extLst>
          </p:cNvPr>
          <p:cNvSpPr>
            <a:spLocks noGrp="1"/>
          </p:cNvSpPr>
          <p:nvPr>
            <p:ph idx="1"/>
          </p:nvPr>
        </p:nvSpPr>
        <p:spPr>
          <a:xfrm>
            <a:off x="838200" y="526473"/>
            <a:ext cx="10515600" cy="5650490"/>
          </a:xfrm>
        </p:spPr>
        <p:txBody>
          <a:bodyPr/>
          <a:lstStyle/>
          <a:p>
            <a:pPr marL="0" indent="0">
              <a:buNone/>
            </a:pPr>
            <a:r>
              <a:rPr lang="it-IT" dirty="0">
                <a:effectLst>
                  <a:outerShdw blurRad="38100" dist="38100" dir="2700000" algn="tl">
                    <a:srgbClr val="000000">
                      <a:alpha val="43137"/>
                    </a:srgbClr>
                  </a:outerShdw>
                </a:effectLst>
              </a:rPr>
              <a:t>2017 Il Servizio Civile Universale </a:t>
            </a:r>
          </a:p>
          <a:p>
            <a:pPr marL="0" indent="0">
              <a:buNone/>
            </a:pPr>
            <a:endParaRPr lang="it-IT" dirty="0">
              <a:effectLst>
                <a:outerShdw blurRad="38100" dist="38100" dir="2700000" algn="tl">
                  <a:srgbClr val="000000">
                    <a:alpha val="43137"/>
                  </a:srgbClr>
                </a:outerShdw>
              </a:effectLst>
            </a:endParaRPr>
          </a:p>
          <a:p>
            <a:pPr marL="0" indent="0">
              <a:buNone/>
            </a:pPr>
            <a:r>
              <a:rPr lang="it-IT" dirty="0"/>
              <a:t> </a:t>
            </a:r>
            <a:r>
              <a:rPr lang="it-IT" dirty="0">
                <a:latin typeface="Bell MT" panose="02020503060305020303" pitchFamily="18" charset="0"/>
              </a:rPr>
              <a:t>E’ l’anno della riforma del Servizio Civile che diventa, da nazionale, </a:t>
            </a:r>
            <a:r>
              <a:rPr lang="it-IT" u="sng" dirty="0">
                <a:effectLst>
                  <a:outerShdw blurRad="38100" dist="38100" dir="2700000" algn="tl">
                    <a:srgbClr val="000000">
                      <a:alpha val="43137"/>
                    </a:srgbClr>
                  </a:outerShdw>
                </a:effectLst>
                <a:latin typeface="Bell MT" panose="02020503060305020303" pitchFamily="18" charset="0"/>
              </a:rPr>
              <a:t>universale</a:t>
            </a:r>
            <a:r>
              <a:rPr lang="it-IT" dirty="0">
                <a:latin typeface="Bell MT" panose="02020503060305020303" pitchFamily="18" charset="0"/>
              </a:rPr>
              <a:t>, con l’emanazione del Decreto legislativo 6 marzo 2017, n. 40: Istituzione e disciplina del Servizio civile universale, a norma dell’articolo 8 della legge 6 giugno 2016, n. 106. Il provvedimento entra in vigore il 18 aprile e rappresenta la tappa fondamentale dell’importante percorso di riforma.</a:t>
            </a:r>
          </a:p>
        </p:txBody>
      </p:sp>
    </p:spTree>
    <p:extLst>
      <p:ext uri="{BB962C8B-B14F-4D97-AF65-F5344CB8AC3E}">
        <p14:creationId xmlns:p14="http://schemas.microsoft.com/office/powerpoint/2010/main" val="960351700"/>
      </p:ext>
    </p:extLst>
  </p:cSld>
  <p:clrMapOvr>
    <a:overrideClrMapping bg1="lt1" tx1="dk1" bg2="lt2" tx2="dk2" accent1="accent1" accent2="accent2" accent3="accent3" accent4="accent4" accent5="accent5" accent6="accent6" hlink="hlink" folHlink="folHlink"/>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1640BD8-32B2-4D27-803D-A7D009932EA9}"/>
              </a:ext>
            </a:extLst>
          </p:cNvPr>
          <p:cNvSpPr>
            <a:spLocks noGrp="1"/>
          </p:cNvSpPr>
          <p:nvPr>
            <p:ph idx="1"/>
          </p:nvPr>
        </p:nvSpPr>
        <p:spPr>
          <a:xfrm>
            <a:off x="838200" y="624898"/>
            <a:ext cx="10515600" cy="5572702"/>
          </a:xfrm>
        </p:spPr>
        <p:txBody>
          <a:bodyPr>
            <a:normAutofit lnSpcReduction="10000"/>
          </a:bodyPr>
          <a:lstStyle/>
          <a:p>
            <a:pPr marL="0" indent="0">
              <a:buNone/>
            </a:pPr>
            <a:r>
              <a:rPr lang="it-IT" dirty="0">
                <a:effectLst>
                  <a:outerShdw blurRad="38100" dist="38100" dir="2700000" algn="tl">
                    <a:srgbClr val="000000">
                      <a:alpha val="43137"/>
                    </a:srgbClr>
                  </a:outerShdw>
                </a:effectLst>
              </a:rPr>
              <a:t>2018 Sperimentazione per l’attuazione delle misure aggiuntive </a:t>
            </a:r>
          </a:p>
          <a:p>
            <a:pPr marL="0" indent="0">
              <a:buNone/>
            </a:pPr>
            <a:endParaRPr lang="it-IT" dirty="0">
              <a:effectLst>
                <a:outerShdw blurRad="38100" dist="38100" dir="2700000" algn="tl">
                  <a:srgbClr val="000000">
                    <a:alpha val="43137"/>
                  </a:srgbClr>
                </a:outerShdw>
              </a:effectLst>
            </a:endParaRPr>
          </a:p>
          <a:p>
            <a:pPr marL="0" indent="0">
              <a:buNone/>
            </a:pPr>
            <a:r>
              <a:rPr lang="it-IT" dirty="0">
                <a:latin typeface="Bell MT" panose="02020503060305020303" pitchFamily="18" charset="0"/>
              </a:rPr>
              <a:t>Con l’emanazione dell’avviso presentazione progetti e del bando per la selezione dei volontari per l’anno 2018, si attua la sperimentazione per l’attuazione delle nuove misure introdotte dal </a:t>
            </a:r>
            <a:r>
              <a:rPr lang="it-IT" dirty="0">
                <a:latin typeface="Bell MT" panose="02020503060305020303" pitchFamily="18" charset="0"/>
                <a:hlinkClick r:id="rId3">
                  <a:extLst>
                    <a:ext uri="{A12FA001-AC4F-418D-AE19-62706E023703}">
                      <ahyp:hlinkClr xmlns:ahyp="http://schemas.microsoft.com/office/drawing/2018/hyperlinkcolor" val="tx"/>
                    </a:ext>
                  </a:extLst>
                </a:hlinkClick>
              </a:rPr>
              <a:t>Decreto legislativo 6 marzo 2017, n. 40</a:t>
            </a:r>
            <a:r>
              <a:rPr lang="it-IT" dirty="0">
                <a:latin typeface="Bell MT" panose="02020503060305020303" pitchFamily="18" charset="0"/>
              </a:rPr>
              <a:t>. Sono 1.236 i volontari avviati in servizio in 151 progetti “sperimentali”, da realizzarsi in Italia e all’estero, che prevedano “misure aggiuntive”, cioè favorire la partecipazione ai progetti di giovani con minori opportunità̀ e, limitatamente ai progetti da realizzarsi in Italia, nella possibilità̀ di svolgere un periodo di servizio, della durata massima di tre mesi, in uno dei Paesi dell’Unione europea o, in alternativa, di usufruire, per lo stesso periodo, di un tutoraggio finalizzato alla facilitazione dell’accesso al mercato del lavoro. </a:t>
            </a:r>
          </a:p>
        </p:txBody>
      </p:sp>
    </p:spTree>
    <p:extLst>
      <p:ext uri="{BB962C8B-B14F-4D97-AF65-F5344CB8AC3E}">
        <p14:creationId xmlns:p14="http://schemas.microsoft.com/office/powerpoint/2010/main" val="1246234608"/>
      </p:ext>
    </p:extLst>
  </p:cSld>
  <p:clrMapOvr>
    <a:overrideClrMapping bg1="lt1" tx1="dk1" bg2="lt2" tx2="dk2" accent1="accent1" accent2="accent2" accent3="accent3" accent4="accent4" accent5="accent5" accent6="accent6" hlink="hlink" folHlink="folHlink"/>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04EA64C-17E6-4969-8A5E-8D237EB7605E}"/>
              </a:ext>
            </a:extLst>
          </p:cNvPr>
          <p:cNvPicPr>
            <a:picLocks noChangeAspect="1"/>
          </p:cNvPicPr>
          <p:nvPr/>
        </p:nvPicPr>
        <p:blipFill>
          <a:blip r:embed="rId3"/>
          <a:stretch>
            <a:fillRect/>
          </a:stretch>
        </p:blipFill>
        <p:spPr>
          <a:xfrm>
            <a:off x="8386330" y="101600"/>
            <a:ext cx="2401744" cy="1654534"/>
          </a:xfrm>
          <a:prstGeom prst="rect">
            <a:avLst/>
          </a:prstGeom>
        </p:spPr>
      </p:pic>
      <p:sp>
        <p:nvSpPr>
          <p:cNvPr id="3" name="Segnaposto contenuto 2">
            <a:extLst>
              <a:ext uri="{FF2B5EF4-FFF2-40B4-BE49-F238E27FC236}">
                <a16:creationId xmlns:a16="http://schemas.microsoft.com/office/drawing/2014/main" id="{ED470DEE-8346-44B7-8AC2-F1CFE12674CD}"/>
              </a:ext>
            </a:extLst>
          </p:cNvPr>
          <p:cNvSpPr>
            <a:spLocks noGrp="1"/>
          </p:cNvSpPr>
          <p:nvPr>
            <p:ph idx="1"/>
          </p:nvPr>
        </p:nvSpPr>
        <p:spPr>
          <a:xfrm>
            <a:off x="64655" y="50800"/>
            <a:ext cx="11353800" cy="6756400"/>
          </a:xfrm>
        </p:spPr>
        <p:txBody>
          <a:bodyPr>
            <a:normAutofit/>
          </a:bodyPr>
          <a:lstStyle/>
          <a:p>
            <a:pPr marL="0" indent="0">
              <a:lnSpc>
                <a:spcPct val="100000"/>
              </a:lnSpc>
              <a:buNone/>
            </a:pPr>
            <a:r>
              <a:rPr lang="it-IT" dirty="0">
                <a:effectLst>
                  <a:outerShdw blurRad="38100" dist="38100" dir="2700000" algn="tl">
                    <a:srgbClr val="000000">
                      <a:alpha val="43137"/>
                    </a:srgbClr>
                  </a:outerShdw>
                </a:effectLst>
              </a:rPr>
              <a:t>2020 L’anno del Covid-19</a:t>
            </a:r>
          </a:p>
          <a:p>
            <a:pPr marL="0" indent="0">
              <a:lnSpc>
                <a:spcPct val="100000"/>
              </a:lnSpc>
              <a:buNone/>
            </a:pPr>
            <a:endParaRPr lang="it-IT" dirty="0">
              <a:effectLst>
                <a:outerShdw blurRad="38100" dist="38100" dir="2700000" algn="tl">
                  <a:srgbClr val="000000">
                    <a:alpha val="43137"/>
                  </a:srgbClr>
                </a:outerShdw>
              </a:effectLst>
            </a:endParaRPr>
          </a:p>
          <a:p>
            <a:pPr marL="0" indent="0">
              <a:lnSpc>
                <a:spcPct val="100000"/>
              </a:lnSpc>
              <a:buNone/>
            </a:pPr>
            <a:endParaRPr lang="it-IT" dirty="0">
              <a:effectLst>
                <a:outerShdw blurRad="38100" dist="38100" dir="2700000" algn="tl">
                  <a:srgbClr val="000000">
                    <a:alpha val="43137"/>
                  </a:srgbClr>
                </a:outerShdw>
              </a:effectLst>
            </a:endParaRPr>
          </a:p>
          <a:p>
            <a:pPr marL="0" indent="0">
              <a:buNone/>
            </a:pPr>
            <a:r>
              <a:rPr lang="it-IT" dirty="0">
                <a:latin typeface="Bell MT" panose="02020503060305020303" pitchFamily="18" charset="0"/>
              </a:rPr>
              <a:t>È l’anno in cui il Paese ed il mondo intero è segnato dall’emergenza epidemiologica da Covid-19. Anche il Servizio civile universale deve adattarsi ad una situazione che non ha precedenti. I progetti, inizialmente sospesi, sono poi riattivati per la quasi totalità. Il sistema reagisce e trova il modo, reinventandosi, di riportare in servizio gli operatori volontari prevedendo anche nuove ed alternative soluzioni di gestione delle attività e dei progetti come l’utilizzo, laddove possibile, del “remoto” o la previsione di una rimodulazione dei progetti, od ancora della stipula di accordi di “gemellaggio” tra enti. Ma l’attività del Servizio civile universale non si è mai realmente fermata: sono 3.200 i volontari che scelgono, fin dai primi giorni dell’emergenza epidemiologica, di rimanere in servizio sul campo nel rispetto di tutte le misure di sicurezza previste per il contenimento della pandemia. </a:t>
            </a:r>
          </a:p>
        </p:txBody>
      </p:sp>
    </p:spTree>
    <p:extLst>
      <p:ext uri="{BB962C8B-B14F-4D97-AF65-F5344CB8AC3E}">
        <p14:creationId xmlns:p14="http://schemas.microsoft.com/office/powerpoint/2010/main" val="3529701578"/>
      </p:ext>
    </p:extLst>
  </p:cSld>
  <p:clrMapOvr>
    <a:overrideClrMapping bg1="lt1" tx1="dk1" bg2="lt2" tx2="dk2" accent1="accent1" accent2="accent2" accent3="accent3" accent4="accent4" accent5="accent5" accent6="accent6" hlink="hlink" folHlink="folHlink"/>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C176D6F-B55F-447B-8FDC-1EEDD91CE004}"/>
              </a:ext>
            </a:extLst>
          </p:cNvPr>
          <p:cNvSpPr>
            <a:spLocks noGrp="1"/>
          </p:cNvSpPr>
          <p:nvPr>
            <p:ph idx="1"/>
          </p:nvPr>
        </p:nvSpPr>
        <p:spPr>
          <a:xfrm>
            <a:off x="838200" y="221673"/>
            <a:ext cx="10515600" cy="6317672"/>
          </a:xfrm>
        </p:spPr>
        <p:txBody>
          <a:bodyPr/>
          <a:lstStyle/>
          <a:p>
            <a:pPr marL="0" indent="0">
              <a:lnSpc>
                <a:spcPct val="100000"/>
              </a:lnSpc>
              <a:buNone/>
            </a:pPr>
            <a:r>
              <a:rPr lang="it-IT" dirty="0">
                <a:effectLst>
                  <a:outerShdw blurRad="38100" dist="38100" dir="2700000" algn="tl">
                    <a:srgbClr val="000000">
                      <a:alpha val="43137"/>
                    </a:srgbClr>
                  </a:outerShdw>
                </a:effectLst>
              </a:rPr>
              <a:t>2021 Il Servizio civile compie 20 anni </a:t>
            </a:r>
          </a:p>
          <a:p>
            <a:pPr marL="0" indent="0">
              <a:buNone/>
            </a:pPr>
            <a:endParaRPr lang="it-IT" b="1" dirty="0"/>
          </a:p>
          <a:p>
            <a:pPr marL="0" indent="0">
              <a:buNone/>
            </a:pPr>
            <a:endParaRPr lang="it-IT" dirty="0">
              <a:latin typeface="Bell MT" panose="02020503060305020303" pitchFamily="18" charset="0"/>
            </a:endParaRPr>
          </a:p>
          <a:p>
            <a:pPr marL="0" indent="0">
              <a:buNone/>
            </a:pPr>
            <a:r>
              <a:rPr lang="it-IT" dirty="0">
                <a:latin typeface="Bell MT" panose="02020503060305020303" pitchFamily="18" charset="0"/>
              </a:rPr>
              <a:t>Il Servizio civile compie 20 anni. Tanti ne sono passati da quel 6 marzo 2001 in cui, con la legge n. 64, nasce il servizio civile nazionale. Qualche anno dopo, nel 2017, sempre il 6 marzo, il servizio civile, con il decreto legislativo n.40, si evolve in universale.</a:t>
            </a:r>
            <a:br>
              <a:rPr lang="it-IT" dirty="0">
                <a:latin typeface="Bell MT" panose="02020503060305020303" pitchFamily="18" charset="0"/>
              </a:rPr>
            </a:br>
            <a:r>
              <a:rPr lang="it-IT" dirty="0">
                <a:latin typeface="Bell MT" panose="02020503060305020303" pitchFamily="18" charset="0"/>
              </a:rPr>
              <a:t>Il primo bando emanato nel 2001 prevedeva la selezione di 396 volontari; l’ultimo, vedrà in servizio, nel corso del 2021, quasi 56.000 operatori volontari.</a:t>
            </a:r>
          </a:p>
          <a:p>
            <a:pPr marL="0" indent="0">
              <a:buNone/>
            </a:pPr>
            <a:br>
              <a:rPr lang="it-IT" dirty="0"/>
            </a:br>
            <a:endParaRPr lang="it-IT" dirty="0"/>
          </a:p>
        </p:txBody>
      </p:sp>
      <p:pic>
        <p:nvPicPr>
          <p:cNvPr id="4" name="Immagine 3">
            <a:extLst>
              <a:ext uri="{FF2B5EF4-FFF2-40B4-BE49-F238E27FC236}">
                <a16:creationId xmlns:a16="http://schemas.microsoft.com/office/drawing/2014/main" id="{75114589-E482-495E-8505-4F1D697CEBFA}"/>
              </a:ext>
            </a:extLst>
          </p:cNvPr>
          <p:cNvPicPr>
            <a:picLocks noChangeAspect="1"/>
          </p:cNvPicPr>
          <p:nvPr/>
        </p:nvPicPr>
        <p:blipFill>
          <a:blip r:embed="rId3"/>
          <a:stretch>
            <a:fillRect/>
          </a:stretch>
        </p:blipFill>
        <p:spPr>
          <a:xfrm>
            <a:off x="6785262" y="115455"/>
            <a:ext cx="2474906" cy="1390072"/>
          </a:xfrm>
          <a:prstGeom prst="rect">
            <a:avLst/>
          </a:prstGeom>
          <a:ln>
            <a:noFill/>
          </a:ln>
          <a:effectLst>
            <a:softEdge rad="112500"/>
          </a:effectLst>
        </p:spPr>
      </p:pic>
    </p:spTree>
    <p:extLst>
      <p:ext uri="{BB962C8B-B14F-4D97-AF65-F5344CB8AC3E}">
        <p14:creationId xmlns:p14="http://schemas.microsoft.com/office/powerpoint/2010/main" val="2750978227"/>
      </p:ext>
    </p:extLst>
  </p:cSld>
  <p:clrMapOvr>
    <a:overrideClrMapping bg1="lt1" tx1="dk1" bg2="lt2" tx2="dk2" accent1="accent1" accent2="accent2" accent3="accent3" accent4="accent4" accent5="accent5" accent6="accent6" hlink="hlink" folHlink="folHlink"/>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Intervista ai volontari del Servizio Civile">
            <a:hlinkClick r:id="" action="ppaction://media"/>
            <a:extLst>
              <a:ext uri="{FF2B5EF4-FFF2-40B4-BE49-F238E27FC236}">
                <a16:creationId xmlns:a16="http://schemas.microsoft.com/office/drawing/2014/main" id="{2B84FF9E-649A-4514-90AD-C44F3EDA584D}"/>
              </a:ext>
            </a:extLst>
          </p:cNvPr>
          <p:cNvPicPr>
            <a:picLocks noGrp="1" noChangeAspect="1"/>
          </p:cNvPicPr>
          <p:nvPr>
            <p:ph idx="1"/>
            <a:videoFile r:link="rId3"/>
            <p:extLst>
              <p:ext uri="{DAA4B4D4-6D71-4841-9C94-3DE7FCFB9230}">
                <p14:media xmlns:p14="http://schemas.microsoft.com/office/powerpoint/2010/main" r:embed="rId2"/>
              </p:ext>
            </p:extLst>
          </p:nvPr>
        </p:nvPicPr>
        <p:blipFill>
          <a:blip r:embed="rId5"/>
          <a:stretch>
            <a:fillRect/>
          </a:stretch>
        </p:blipFill>
        <p:spPr>
          <a:xfrm>
            <a:off x="1087438" y="615950"/>
            <a:ext cx="9775825" cy="54991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98207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4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A64205-301C-4766-B41B-E375932FC041}"/>
              </a:ext>
            </a:extLst>
          </p:cNvPr>
          <p:cNvSpPr>
            <a:spLocks noGrp="1"/>
          </p:cNvSpPr>
          <p:nvPr>
            <p:ph type="title"/>
          </p:nvPr>
        </p:nvSpPr>
        <p:spPr>
          <a:xfrm>
            <a:off x="674702" y="1679021"/>
            <a:ext cx="11043821" cy="1943068"/>
          </a:xfrm>
        </p:spPr>
        <p:txBody>
          <a:bodyPr>
            <a:normAutofit/>
          </a:bodyPr>
          <a:lstStyle/>
          <a:p>
            <a:r>
              <a:rPr lang="it-IT" sz="3600" dirty="0">
                <a:effectLst>
                  <a:outerShdw blurRad="38100" dist="38100" dir="2700000" algn="tl">
                    <a:srgbClr val="000000">
                      <a:alpha val="43137"/>
                    </a:srgbClr>
                  </a:outerShdw>
                </a:effectLst>
                <a:latin typeface="+mn-lt"/>
                <a:ea typeface="+mn-ea"/>
                <a:cs typeface="+mn-cs"/>
              </a:rPr>
              <a:t>…E tu perché hai scelto di partecipare al Servizio Civile?</a:t>
            </a:r>
          </a:p>
        </p:txBody>
      </p:sp>
    </p:spTree>
    <p:extLst>
      <p:ext uri="{BB962C8B-B14F-4D97-AF65-F5344CB8AC3E}">
        <p14:creationId xmlns:p14="http://schemas.microsoft.com/office/powerpoint/2010/main" val="3193079376"/>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137</TotalTime>
  <Words>1101</Words>
  <Application>Microsoft Office PowerPoint</Application>
  <PresentationFormat>Widescreen</PresentationFormat>
  <Paragraphs>38</Paragraphs>
  <Slides>14</Slides>
  <Notes>1</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14</vt:i4>
      </vt:variant>
    </vt:vector>
  </HeadingPairs>
  <TitlesOfParts>
    <vt:vector size="19" baseType="lpstr">
      <vt:lpstr>Arial</vt:lpstr>
      <vt:lpstr>Bell MT</vt:lpstr>
      <vt:lpstr>Calibri</vt:lpstr>
      <vt:lpstr>Calibri Light</vt:lpstr>
      <vt:lpstr>Tema di Office</vt:lpstr>
      <vt:lpstr>Presentazione standard di PowerPoint</vt:lpstr>
      <vt:lpstr>Che cos’è il Servizio Civile?</vt:lpstr>
      <vt:lpstr>Come nasce?   Dall’obiezione di coscienza al Servizio Civile Universale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 tu perché hai scelto di partecipare al Servizio Civile?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utente</cp:lastModifiedBy>
  <cp:revision>15</cp:revision>
  <dcterms:created xsi:type="dcterms:W3CDTF">2021-08-31T14:32:59Z</dcterms:created>
  <dcterms:modified xsi:type="dcterms:W3CDTF">2021-09-06T07:22:04Z</dcterms:modified>
</cp:coreProperties>
</file>