
<file path=[Content_Types].xml><?xml version="1.0" encoding="utf-8"?>
<Types xmlns="http://schemas.openxmlformats.org/package/2006/content-types">
  <Default Extension="doc" ContentType="application/msword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26"/>
  </p:notesMasterIdLst>
  <p:sldIdLst>
    <p:sldId id="274" r:id="rId2"/>
    <p:sldId id="258" r:id="rId3"/>
    <p:sldId id="271" r:id="rId4"/>
    <p:sldId id="284" r:id="rId5"/>
    <p:sldId id="273" r:id="rId6"/>
    <p:sldId id="259" r:id="rId7"/>
    <p:sldId id="260" r:id="rId8"/>
    <p:sldId id="262" r:id="rId9"/>
    <p:sldId id="263" r:id="rId10"/>
    <p:sldId id="264" r:id="rId11"/>
    <p:sldId id="265" r:id="rId12"/>
    <p:sldId id="268" r:id="rId13"/>
    <p:sldId id="286" r:id="rId14"/>
    <p:sldId id="270" r:id="rId15"/>
    <p:sldId id="281" r:id="rId16"/>
    <p:sldId id="282" r:id="rId17"/>
    <p:sldId id="283" r:id="rId18"/>
    <p:sldId id="275" r:id="rId19"/>
    <p:sldId id="276" r:id="rId20"/>
    <p:sldId id="277" r:id="rId21"/>
    <p:sldId id="278" r:id="rId22"/>
    <p:sldId id="280" r:id="rId23"/>
    <p:sldId id="279" r:id="rId24"/>
    <p:sldId id="285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4" autoAdjust="0"/>
    <p:restoredTop sz="94660"/>
  </p:normalViewPr>
  <p:slideViewPr>
    <p:cSldViewPr snapToGrid="0">
      <p:cViewPr varScale="1">
        <p:scale>
          <a:sx n="71" d="100"/>
          <a:sy n="71" d="100"/>
        </p:scale>
        <p:origin x="492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48E801-D3BE-4483-BD5F-D1235DB153E5}" type="datetimeFigureOut">
              <a:rPr lang="it-IT" smtClean="0"/>
              <a:t>22/05/2023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2CF68B-FE79-479A-BBDE-DD91963DDEF1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8767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/>
              <a:t>Modifica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it-IT"/>
              <a:t>Modifica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Modifica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5/22/2023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5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4.emf"/><Relationship Id="rId4" Type="http://schemas.openxmlformats.org/officeDocument/2006/relationships/oleObject" Target="../embeddings/Microsoft_Word_97_-_2003_Document.doc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Word_97_-_2003_Document1.doc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5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16.emf"/><Relationship Id="rId5" Type="http://schemas.openxmlformats.org/officeDocument/2006/relationships/package" Target="../embeddings/Microsoft_Word_Document.docx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23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emf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8BD5B26D-527D-41BA-B837-92CF98B35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2173" y="1283331"/>
            <a:ext cx="8911687" cy="1985569"/>
          </a:xfrm>
        </p:spPr>
        <p:txBody>
          <a:bodyPr>
            <a:normAutofit/>
          </a:bodyPr>
          <a:lstStyle/>
          <a:p>
            <a:r>
              <a:rPr lang="it-IT" sz="4000" dirty="0"/>
              <a:t>Primo Modulo: Sistema di gestione Agorà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FB0E2CD-B705-4B70-A570-9709E75D10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73967" y="3589099"/>
            <a:ext cx="9660822" cy="1627478"/>
          </a:xfrm>
        </p:spPr>
        <p:txBody>
          <a:bodyPr>
            <a:normAutofit fontScale="55000" lnSpcReduction="20000"/>
          </a:bodyPr>
          <a:lstStyle/>
          <a:p>
            <a:r>
              <a:rPr lang="it-IT" sz="3600" dirty="0"/>
              <a:t>Attività di conoscenza – Presentazione del corso e  dei partecipanti;</a:t>
            </a:r>
          </a:p>
          <a:p>
            <a:r>
              <a:rPr lang="it-IT" sz="3600" dirty="0"/>
              <a:t>Presentazione degli strumenti di avvio al servizio e di attività progettuali;</a:t>
            </a:r>
          </a:p>
          <a:p>
            <a:r>
              <a:rPr lang="it-IT" sz="3600" dirty="0"/>
              <a:t>Raccolta delle aspettative.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AA69F82E-D3A2-4A4E-AF3B-603D366EDFE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483785" y="101480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50AA642-578B-4DE3-AF55-3CE95FF82A0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519" y="547791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BFD07127-5527-49B4-8F07-C81D7E0061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1220" y="4555701"/>
            <a:ext cx="2333625" cy="1962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78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A397F6-724C-42D4-AFE5-900BD5AB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110" y="316221"/>
            <a:ext cx="8378396" cy="1569660"/>
          </a:xfrm>
        </p:spPr>
        <p:txBody>
          <a:bodyPr>
            <a:normAutofit/>
          </a:bodyPr>
          <a:lstStyle/>
          <a:p>
            <a:r>
              <a:rPr lang="it-IT" dirty="0"/>
              <a:t>Secondo Modulo: L’OLP NEL PROGETTO;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99541C7-DD25-4B8F-9C6C-9C12B1F5FD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192129" y="5456555"/>
            <a:ext cx="3076575" cy="82994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727D31D-BA36-4921-ADCF-46DACE78624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F86C8444-AEE0-45F7-90FB-99EF7FDA74EE}"/>
              </a:ext>
            </a:extLst>
          </p:cNvPr>
          <p:cNvSpPr txBox="1"/>
          <p:nvPr/>
        </p:nvSpPr>
        <p:spPr>
          <a:xfrm>
            <a:off x="4219074" y="2255273"/>
            <a:ext cx="72670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sz="2400" dirty="0"/>
              <a:t>RUOLO E RESPONSABILITA’ NEL SERVIZIO CIVILE UNIVERSALE (SCU)?</a:t>
            </a:r>
          </a:p>
          <a:p>
            <a:pPr marL="285750" indent="-285750">
              <a:buFontTx/>
              <a:buChar char="-"/>
            </a:pPr>
            <a:r>
              <a:rPr lang="it-IT" sz="2400" dirty="0"/>
              <a:t>QUALI REQUISITI DEVE POSSEDERE L’OLP?</a:t>
            </a:r>
          </a:p>
          <a:p>
            <a:pPr marL="285750" indent="-285750">
              <a:buFontTx/>
              <a:buChar char="-"/>
            </a:pPr>
            <a:r>
              <a:rPr lang="it-IT" sz="2400" dirty="0"/>
              <a:t>LE COMPETENZE E CAPACITA’ DELL’OLP? </a:t>
            </a:r>
          </a:p>
          <a:p>
            <a:pPr marL="285750" indent="-285750">
              <a:buFontTx/>
              <a:buChar char="-"/>
            </a:pPr>
            <a:r>
              <a:rPr lang="it-IT" sz="2400" dirty="0"/>
              <a:t>ASPETTI GESTIONALI DELL’ATTIVITA’ DI OLP.</a:t>
            </a: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D6BAEDF0-C8DE-4FD3-802F-69337C994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9371" y="4885055"/>
            <a:ext cx="4000500" cy="1143000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D82C35BE-D165-4D7D-B02C-15E7FE1FE3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853" y="2093869"/>
            <a:ext cx="3076575" cy="189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4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A397F6-724C-42D4-AFE5-900BD5AB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252" y="101480"/>
            <a:ext cx="4226762" cy="1280890"/>
          </a:xfrm>
        </p:spPr>
        <p:txBody>
          <a:bodyPr/>
          <a:lstStyle/>
          <a:p>
            <a:r>
              <a:rPr lang="it-IT" dirty="0"/>
              <a:t>CHI E’L’OLP? (2)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99541C7-DD25-4B8F-9C6C-9C12B1F5FD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316624" y="5885576"/>
            <a:ext cx="3076575" cy="82994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727D31D-BA36-4921-ADCF-46DACE78624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73EEB633-B7BC-4858-A2D0-2BAB274C0792}"/>
              </a:ext>
            </a:extLst>
          </p:cNvPr>
          <p:cNvSpPr txBox="1"/>
          <p:nvPr/>
        </p:nvSpPr>
        <p:spPr>
          <a:xfrm>
            <a:off x="5245843" y="964461"/>
            <a:ext cx="61376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è l’acronimo di Operatore Locale di Progetto tre parole fondamentali che racchiudono e definiscono </a:t>
            </a:r>
          </a:p>
          <a:p>
            <a:r>
              <a:rPr lang="it-I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SPIRITO-SENSO-RUOLO</a:t>
            </a:r>
            <a:r>
              <a:rPr lang="it-IT" sz="2400" dirty="0"/>
              <a:t> di colui che si trova al centro del triangolo progettuale del Servizio Civile Universale.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2D261A4-87FD-4670-AFCC-C93E61AA2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38383" y="3754530"/>
            <a:ext cx="1999661" cy="1463167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125F429-D50F-427C-BD26-BEBD7FCDA6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2365" y="4098320"/>
            <a:ext cx="402371" cy="512108"/>
          </a:xfrm>
          <a:prstGeom prst="rect">
            <a:avLst/>
          </a:prstGeom>
        </p:spPr>
      </p:pic>
      <p:pic>
        <p:nvPicPr>
          <p:cNvPr id="11" name="Immagine 10">
            <a:extLst>
              <a:ext uri="{FF2B5EF4-FFF2-40B4-BE49-F238E27FC236}">
                <a16:creationId xmlns:a16="http://schemas.microsoft.com/office/drawing/2014/main" id="{42B1528D-04FE-4225-A13D-A18BE9D1F89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7231" y="4098320"/>
            <a:ext cx="390178" cy="536494"/>
          </a:xfrm>
          <a:prstGeom prst="rect">
            <a:avLst/>
          </a:prstGeom>
        </p:spPr>
      </p:pic>
      <p:sp>
        <p:nvSpPr>
          <p:cNvPr id="13" name="CasellaDiTesto 12">
            <a:extLst>
              <a:ext uri="{FF2B5EF4-FFF2-40B4-BE49-F238E27FC236}">
                <a16:creationId xmlns:a16="http://schemas.microsoft.com/office/drawing/2014/main" id="{D2D1A6F4-0FF8-4AD9-AE94-7877483B2422}"/>
              </a:ext>
            </a:extLst>
          </p:cNvPr>
          <p:cNvSpPr txBox="1"/>
          <p:nvPr/>
        </p:nvSpPr>
        <p:spPr>
          <a:xfrm>
            <a:off x="6313157" y="3899616"/>
            <a:ext cx="1339367" cy="461665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/>
              <a:t>ENTE DI SERVIZIO CIVILE</a:t>
            </a:r>
          </a:p>
        </p:txBody>
      </p:sp>
      <p:sp>
        <p:nvSpPr>
          <p:cNvPr id="16" name="CasellaDiTesto 15">
            <a:extLst>
              <a:ext uri="{FF2B5EF4-FFF2-40B4-BE49-F238E27FC236}">
                <a16:creationId xmlns:a16="http://schemas.microsoft.com/office/drawing/2014/main" id="{5507D3E8-0B51-4A13-86E0-74D178D8E852}"/>
              </a:ext>
            </a:extLst>
          </p:cNvPr>
          <p:cNvSpPr txBox="1"/>
          <p:nvPr/>
        </p:nvSpPr>
        <p:spPr>
          <a:xfrm>
            <a:off x="10387525" y="3899616"/>
            <a:ext cx="1339367" cy="461665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/>
              <a:t>OPERATORE VOLONTARIO</a:t>
            </a:r>
          </a:p>
        </p:txBody>
      </p:sp>
      <p:sp>
        <p:nvSpPr>
          <p:cNvPr id="17" name="CasellaDiTesto 16">
            <a:extLst>
              <a:ext uri="{FF2B5EF4-FFF2-40B4-BE49-F238E27FC236}">
                <a16:creationId xmlns:a16="http://schemas.microsoft.com/office/drawing/2014/main" id="{3A271372-03DF-4948-9E9A-475C2DF9BD90}"/>
              </a:ext>
            </a:extLst>
          </p:cNvPr>
          <p:cNvSpPr txBox="1"/>
          <p:nvPr/>
        </p:nvSpPr>
        <p:spPr>
          <a:xfrm>
            <a:off x="7861296" y="6069190"/>
            <a:ext cx="2534146" cy="646331"/>
          </a:xfrm>
          <a:prstGeom prst="rect">
            <a:avLst/>
          </a:prstGeom>
          <a:noFill/>
          <a:ln w="19050"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1200" b="1" dirty="0"/>
              <a:t>DIPARTIMENTO PER LE POLICHE GIOVANILI E IL SERVIZIO CIVILE UNIVERSALE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F2F5154A-8CD3-431F-8C40-B741E0EC763A}"/>
              </a:ext>
            </a:extLst>
          </p:cNvPr>
          <p:cNvSpPr/>
          <p:nvPr/>
        </p:nvSpPr>
        <p:spPr>
          <a:xfrm>
            <a:off x="3074589" y="148496"/>
            <a:ext cx="1053570" cy="51398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t-IT" sz="5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</a:t>
            </a:r>
            <a:r>
              <a:rPr lang="it-IT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O</a:t>
            </a:r>
            <a:endParaRPr lang="it-IT" sz="12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it-I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L</a:t>
            </a:r>
            <a:endParaRPr lang="it-IT" sz="44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it-IT" sz="4400" b="0" cap="none" spc="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      P</a:t>
            </a:r>
            <a:r>
              <a:rPr lang="it-IT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 </a:t>
            </a:r>
            <a:endParaRPr lang="it-IT" sz="4400" b="0" cap="none" spc="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endParaRPr lang="it-IT" sz="5400" b="0" cap="none" spc="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3CE451BA-A81C-452B-8B31-E424DA853E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679150">
            <a:off x="4647093" y="1913586"/>
            <a:ext cx="402371" cy="512108"/>
          </a:xfrm>
          <a:prstGeom prst="rect">
            <a:avLst/>
          </a:prstGeom>
        </p:spPr>
      </p:pic>
      <p:pic>
        <p:nvPicPr>
          <p:cNvPr id="15" name="Immagine 14">
            <a:extLst>
              <a:ext uri="{FF2B5EF4-FFF2-40B4-BE49-F238E27FC236}">
                <a16:creationId xmlns:a16="http://schemas.microsoft.com/office/drawing/2014/main" id="{E852A197-098C-4516-A586-F2A934D01F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7172623">
            <a:off x="8933280" y="5377186"/>
            <a:ext cx="390178" cy="536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9269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A397F6-724C-42D4-AFE5-900BD5AB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9173" y="316221"/>
            <a:ext cx="3345511" cy="1280890"/>
          </a:xfrm>
        </p:spPr>
        <p:txBody>
          <a:bodyPr/>
          <a:lstStyle/>
          <a:p>
            <a:r>
              <a:rPr lang="it-IT" dirty="0"/>
              <a:t>CHI E’ L’OLP?</a:t>
            </a: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ABF55E79-1FCD-4FBA-B690-0E523641B867}"/>
              </a:ext>
            </a:extLst>
          </p:cNvPr>
          <p:cNvSpPr txBox="1"/>
          <p:nvPr/>
        </p:nvSpPr>
        <p:spPr>
          <a:xfrm>
            <a:off x="1609399" y="2200759"/>
            <a:ext cx="1046606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/>
              <a:t>L’Operatore Locale di Progetto è un </a:t>
            </a:r>
            <a:r>
              <a:rPr lang="it-IT" sz="2400" i="1" dirty="0"/>
              <a:t>“volontario, dipendente o altro personale a contratto, dotato di capacità e professionalità specifiche inerenti le attività e gli obiettivi previsti dal progetto, in grado di fungere da coordinatore e responsabile delle attività dei volontari, </a:t>
            </a:r>
            <a:r>
              <a:rPr lang="it-IT" sz="2400" b="1" i="1" dirty="0"/>
              <a:t>con caratteristiche tali da poter essere «maestro» al volontario” </a:t>
            </a:r>
            <a:r>
              <a:rPr lang="it-IT" sz="2400" dirty="0"/>
              <a:t>(Circolare UNSC 17 giugno 2009).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99541C7-DD25-4B8F-9C6C-9C12B1F5FD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653110" y="6028055"/>
            <a:ext cx="3076575" cy="82994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727D31D-BA36-4921-ADCF-46DACE78624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4227367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20A397F6-724C-42D4-AFE5-900BD5AB3D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110" y="101480"/>
            <a:ext cx="8911687" cy="1280890"/>
          </a:xfrm>
        </p:spPr>
        <p:txBody>
          <a:bodyPr/>
          <a:lstStyle/>
          <a:p>
            <a:r>
              <a:rPr lang="it-IT" dirty="0"/>
              <a:t>IL SUO RUOLO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99541C7-DD25-4B8F-9C6C-9C12B1F5FD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653110" y="6028055"/>
            <a:ext cx="3076575" cy="82994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0727D31D-BA36-4921-ADCF-46DACE78624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42D261A4-87FD-4670-AFCC-C93E61AA2C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53110" y="2242045"/>
            <a:ext cx="1999661" cy="1463167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A125F429-D50F-427C-BD26-BEBD7FCDA6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8781971">
            <a:off x="3968401" y="2839304"/>
            <a:ext cx="600018" cy="763659"/>
          </a:xfrm>
          <a:prstGeom prst="rect">
            <a:avLst/>
          </a:prstGeom>
        </p:spPr>
      </p:pic>
      <p:sp>
        <p:nvSpPr>
          <p:cNvPr id="4" name="Rettangolo 3">
            <a:extLst>
              <a:ext uri="{FF2B5EF4-FFF2-40B4-BE49-F238E27FC236}">
                <a16:creationId xmlns:a16="http://schemas.microsoft.com/office/drawing/2014/main" id="{0ED77140-73ED-4452-BB6B-30BBDA80383B}"/>
              </a:ext>
            </a:extLst>
          </p:cNvPr>
          <p:cNvSpPr/>
          <p:nvPr/>
        </p:nvSpPr>
        <p:spPr>
          <a:xfrm>
            <a:off x="4960256" y="1997052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>* È colui che si impegna a trasmettere al Volontario le proprie competenze ed esperienze professionali inerenti alle attività del progetto,  in un rapporto “da maestro ad apprendista.”</a:t>
            </a:r>
          </a:p>
          <a:p>
            <a:endParaRPr lang="it-IT" dirty="0"/>
          </a:p>
          <a:p>
            <a:r>
              <a:rPr lang="it-IT" dirty="0"/>
              <a:t>* Persona esperta che affianca i giovani volontari trasmettendo il proprio saper fare, “lavorandoci insieme, facendoli crescere in  esperienza e professionalità,  valorizzando al massimo  le esperienze personali di ognuno” (Carta di Impegno Etico)          </a:t>
            </a:r>
            <a:r>
              <a:rPr lang="it-IT" b="1" dirty="0">
                <a:solidFill>
                  <a:srgbClr val="69210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IMPARARE FACENDO</a:t>
            </a:r>
          </a:p>
          <a:p>
            <a:r>
              <a:rPr lang="it-IT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8566612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148D10-A300-4AA3-AD81-5E1216DF0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110" y="306333"/>
            <a:ext cx="8911687" cy="1280890"/>
          </a:xfrm>
        </p:spPr>
        <p:txBody>
          <a:bodyPr/>
          <a:lstStyle/>
          <a:p>
            <a:r>
              <a:rPr lang="it-IT" dirty="0"/>
              <a:t>QUALI REQUISITI DEVE POSSEDERE L’OLP?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A119B8C4-E79F-42E6-A227-53A9A97711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38299" y="1918828"/>
            <a:ext cx="10109415" cy="3777622"/>
          </a:xfrm>
        </p:spPr>
        <p:txBody>
          <a:bodyPr>
            <a:normAutofit fontScale="85000" lnSpcReduction="10000"/>
          </a:bodyPr>
          <a:lstStyle/>
          <a:p>
            <a:r>
              <a:rPr lang="it-IT" sz="2400" i="1" dirty="0"/>
              <a:t>Avere un rapporto con l’ente </a:t>
            </a:r>
            <a:r>
              <a:rPr lang="it-IT" sz="2400" dirty="0"/>
              <a:t>(dipendente o personale a contratto oppure ex Operatore volontario);</a:t>
            </a:r>
          </a:p>
          <a:p>
            <a:r>
              <a:rPr lang="it-IT" sz="2400" i="1" dirty="0"/>
              <a:t>Avere capacità e professionalità inerenti le azioni e gli obiettivi del progetto</a:t>
            </a:r>
            <a:r>
              <a:rPr lang="it-IT" sz="2400" dirty="0"/>
              <a:t>; </a:t>
            </a:r>
          </a:p>
          <a:p>
            <a:r>
              <a:rPr lang="it-IT" sz="2400" dirty="0"/>
              <a:t>Possedere un </a:t>
            </a:r>
            <a:r>
              <a:rPr lang="it-IT" sz="2400" i="1" dirty="0"/>
              <a:t>Titolo di studio </a:t>
            </a:r>
            <a:r>
              <a:rPr lang="it-IT" sz="2400" dirty="0"/>
              <a:t>attinente alle specifiche attività previste dal progetto, </a:t>
            </a:r>
            <a:r>
              <a:rPr lang="it-IT" sz="2400" i="1" dirty="0"/>
              <a:t>oppure titoli professionali </a:t>
            </a:r>
            <a:r>
              <a:rPr lang="it-IT" sz="2400" dirty="0"/>
              <a:t>evidenziati da un Curriculum Vitae, in aggiunta ad almeno </a:t>
            </a:r>
            <a:r>
              <a:rPr lang="it-IT" sz="2400" i="1" dirty="0"/>
              <a:t>due anni di esperienze nelle specifiche attività;</a:t>
            </a:r>
          </a:p>
          <a:p>
            <a:r>
              <a:rPr lang="it-IT" sz="2400" i="1" dirty="0"/>
              <a:t>Esperienza di servizio civile</a:t>
            </a:r>
            <a:r>
              <a:rPr lang="it-IT" sz="2400" dirty="0"/>
              <a:t>, anche ai sensi della Legge 230/98 oppure preparazione specifica da acquisire tramite un seminario o corso di almeno un giorno organizzato dal Dipartimento per le politiche giovanili e del Servizio Civile Universale oppure dall’Ente centrale di riferimento.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1368E64-C62A-4349-AB67-C00C3E29F5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653110" y="6028055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79B5D4A-8372-4986-9827-27939320300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28236839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148D10-A300-4AA3-AD81-5E1216DF0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6123" y="306333"/>
            <a:ext cx="8911687" cy="1280890"/>
          </a:xfrm>
        </p:spPr>
        <p:txBody>
          <a:bodyPr/>
          <a:lstStyle/>
          <a:p>
            <a:r>
              <a:rPr lang="it-IT" dirty="0"/>
              <a:t>LE COMPETENZE E LE CAPACITA’ DELL’OLP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1368E64-C62A-4349-AB67-C00C3E29F5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653110" y="6028055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79B5D4A-8372-4986-9827-27939320300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1F001D6-51E0-4AF4-BBC5-1BC41D034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10" y="1918828"/>
            <a:ext cx="10669590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it-IT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 COMPETENZE</a:t>
            </a:r>
          </a:p>
          <a:p>
            <a:r>
              <a:rPr lang="it-IT" sz="2400" dirty="0"/>
              <a:t> competenze legate all’ambito di intervento dell’ente;</a:t>
            </a:r>
          </a:p>
          <a:p>
            <a:r>
              <a:rPr lang="it-IT" sz="2400" dirty="0"/>
              <a:t> conoscenza dello spirito e della filosofia del Servizio Civile Universale;</a:t>
            </a:r>
          </a:p>
          <a:p>
            <a:r>
              <a:rPr lang="it-IT" sz="2400" dirty="0"/>
              <a:t> competenze legate alle specifiche attività previste dal progetto;</a:t>
            </a:r>
          </a:p>
          <a:p>
            <a:r>
              <a:rPr lang="it-IT" sz="2400" dirty="0"/>
              <a:t> conoscenza del territorio e della rete locale di riferimento del progetto.</a:t>
            </a:r>
          </a:p>
        </p:txBody>
      </p:sp>
    </p:spTree>
    <p:extLst>
      <p:ext uri="{BB962C8B-B14F-4D97-AF65-F5344CB8AC3E}">
        <p14:creationId xmlns:p14="http://schemas.microsoft.com/office/powerpoint/2010/main" val="38914726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6148D10-A300-4AA3-AD81-5E1216DF0A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6123" y="306333"/>
            <a:ext cx="8911687" cy="1280890"/>
          </a:xfrm>
        </p:spPr>
        <p:txBody>
          <a:bodyPr/>
          <a:lstStyle/>
          <a:p>
            <a:r>
              <a:rPr lang="it-IT" dirty="0"/>
              <a:t>LE COMPETENZE E CAPACITA’ DELL’OLP (2)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1368E64-C62A-4349-AB67-C00C3E29F5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653110" y="6028055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79B5D4A-8372-4986-9827-27939320300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21F001D6-51E0-4AF4-BBC5-1BC41D034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2409" y="1918828"/>
            <a:ext cx="10132315" cy="377762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it-IT" dirty="0"/>
          </a:p>
          <a:p>
            <a:pPr marL="0" indent="0" algn="ctr">
              <a:buNone/>
            </a:pPr>
            <a:r>
              <a:rPr lang="it-IT" sz="2400" b="1" i="1" dirty="0"/>
              <a:t>LE CAPACITA’</a:t>
            </a:r>
          </a:p>
          <a:p>
            <a:r>
              <a:rPr lang="it-IT" sz="2400" dirty="0"/>
              <a:t>organizzative</a:t>
            </a:r>
          </a:p>
          <a:p>
            <a:r>
              <a:rPr lang="it-IT" sz="2400" dirty="0"/>
              <a:t> progettuali</a:t>
            </a:r>
          </a:p>
          <a:p>
            <a:r>
              <a:rPr lang="it-IT" sz="2400" dirty="0"/>
              <a:t> comunicativo - relazionali</a:t>
            </a:r>
          </a:p>
          <a:p>
            <a:r>
              <a:rPr lang="it-IT" sz="2400" dirty="0"/>
              <a:t>capacità di gestione del conflitto all'interno del gruppo di lavoro</a:t>
            </a:r>
          </a:p>
        </p:txBody>
      </p:sp>
      <p:pic>
        <p:nvPicPr>
          <p:cNvPr id="6" name="Picture 2" descr="BANDO VOLONTARI SERVIZIO CIVILE 2020/2021 - 3542 POSTI IN PUGLIA - Regione  Puglia">
            <a:extLst>
              <a:ext uri="{FF2B5EF4-FFF2-40B4-BE49-F238E27FC236}">
                <a16:creationId xmlns:a16="http://schemas.microsoft.com/office/drawing/2014/main" id="{6AB95709-7819-4CB0-8152-14CFF7AB02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73044" y="4928508"/>
            <a:ext cx="2302248" cy="1535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8828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1368E64-C62A-4349-AB67-C00C3E29F5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653110" y="6028055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79B5D4A-8372-4986-9827-27939320300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F1AAFB2-5B70-46FF-B82D-34D63E5F6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23962" y="1901659"/>
            <a:ext cx="9851502" cy="3777622"/>
          </a:xfrm>
        </p:spPr>
        <p:txBody>
          <a:bodyPr>
            <a:normAutofit/>
          </a:bodyPr>
          <a:lstStyle/>
          <a:p>
            <a:r>
              <a:rPr lang="it-IT" sz="2400" dirty="0"/>
              <a:t>COODINATORE delle attività del progetto in senso ampio e delle attività dei volontari nello specifico;</a:t>
            </a:r>
          </a:p>
          <a:p>
            <a:r>
              <a:rPr lang="it-IT" sz="2400" dirty="0"/>
              <a:t>RESPONSABILE delle attività dei volontari;</a:t>
            </a:r>
          </a:p>
          <a:p>
            <a:r>
              <a:rPr lang="it-IT" sz="2400" dirty="0"/>
              <a:t>REFERENTE per i partecipanti alla realizzazione del progetto relativamente a tutte le tematiche legate all’attuazione del progetto;</a:t>
            </a:r>
          </a:p>
          <a:p>
            <a:r>
              <a:rPr lang="it-IT" sz="2400" dirty="0"/>
              <a:t>MAESTRO/GUIDA per gli Operatori Volontari.</a:t>
            </a:r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76B3EB4B-4065-4F01-813D-4BF2D8023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0003" y="447974"/>
            <a:ext cx="8911687" cy="1280890"/>
          </a:xfrm>
        </p:spPr>
        <p:txBody>
          <a:bodyPr>
            <a:normAutofit/>
          </a:bodyPr>
          <a:lstStyle/>
          <a:p>
            <a:r>
              <a:rPr lang="it-IT" dirty="0"/>
              <a:t>Che cosa fa?</a:t>
            </a:r>
            <a:br>
              <a:rPr lang="it-IT" dirty="0"/>
            </a:br>
            <a:endParaRPr lang="it-IT" dirty="0"/>
          </a:p>
        </p:txBody>
      </p:sp>
      <p:pic>
        <p:nvPicPr>
          <p:cNvPr id="10" name="Immagine 9">
            <a:extLst>
              <a:ext uri="{FF2B5EF4-FFF2-40B4-BE49-F238E27FC236}">
                <a16:creationId xmlns:a16="http://schemas.microsoft.com/office/drawing/2014/main" id="{DABCE932-B2EA-4147-8656-6DEE9ABC3F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1258" y="5189530"/>
            <a:ext cx="2035250" cy="1237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2444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Bando selezione volontari Servizio Civile Universale 2020.Novità: proroga  presentazione domanda 15/02/2021 e riferimento vaccinazione anti covid19 »  Legacoop Sicilia Orientale">
            <a:extLst>
              <a:ext uri="{FF2B5EF4-FFF2-40B4-BE49-F238E27FC236}">
                <a16:creationId xmlns:a16="http://schemas.microsoft.com/office/drawing/2014/main" id="{30763BAA-4B73-4290-A2A8-F52E93AC1E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3585" y="3963624"/>
            <a:ext cx="3104225" cy="2064431"/>
          </a:xfrm>
          <a:prstGeom prst="rect">
            <a:avLst/>
          </a:prstGeom>
          <a:noFill/>
          <a:effectLst>
            <a:softEdge rad="127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1368E64-C62A-4349-AB67-C00C3E29F51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653110" y="6028055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79B5D4A-8372-4986-9827-27939320300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F1AAFB2-5B70-46FF-B82D-34D63E5F6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7253" y="1487108"/>
            <a:ext cx="8915400" cy="3777622"/>
          </a:xfrm>
        </p:spPr>
        <p:txBody>
          <a:bodyPr>
            <a:normAutofit/>
          </a:bodyPr>
          <a:lstStyle/>
          <a:p>
            <a:r>
              <a:rPr lang="it-IT" sz="2400"/>
              <a:t> IL RAPPORTO OLP E OPERATORI VOLONTARI E’ DI 1</a:t>
            </a:r>
            <a:r>
              <a:rPr lang="it-IT" sz="2400">
                <a:sym typeface="Wingdings" panose="05000000000000000000" pitchFamily="2" charset="2"/>
              </a:rPr>
              <a:t>6</a:t>
            </a:r>
            <a:endParaRPr lang="it-IT" sz="2400" dirty="0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76B3EB4B-4065-4F01-813D-4BF2D8023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53110" y="153849"/>
            <a:ext cx="8911687" cy="1280890"/>
          </a:xfrm>
        </p:spPr>
        <p:txBody>
          <a:bodyPr/>
          <a:lstStyle/>
          <a:p>
            <a:r>
              <a:rPr lang="it-IT" dirty="0"/>
              <a:t>Con quanti Operatori Volontari lavora?</a:t>
            </a: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75838D87-023A-4BE4-AAAE-6FA884653D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6857" y="2857500"/>
            <a:ext cx="40005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0587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>
            <a:extLst>
              <a:ext uri="{FF2B5EF4-FFF2-40B4-BE49-F238E27FC236}">
                <a16:creationId xmlns:a16="http://schemas.microsoft.com/office/drawing/2014/main" id="{00944118-AA38-4619-B8E6-E8ACF4706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8637" y="4539815"/>
            <a:ext cx="3048000" cy="1852613"/>
          </a:xfrm>
          <a:prstGeom prst="rect">
            <a:avLst/>
          </a:prstGeom>
        </p:spPr>
      </p:pic>
      <p:pic>
        <p:nvPicPr>
          <p:cNvPr id="4" name="Immagine 3">
            <a:extLst>
              <a:ext uri="{FF2B5EF4-FFF2-40B4-BE49-F238E27FC236}">
                <a16:creationId xmlns:a16="http://schemas.microsoft.com/office/drawing/2014/main" id="{31368E64-C62A-4349-AB67-C00C3E29F51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653110" y="6028055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79B5D4A-8372-4986-9827-27939320300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7F1AAFB2-5B70-46FF-B82D-34D63E5F6C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1236" y="2069131"/>
            <a:ext cx="9850763" cy="3777622"/>
          </a:xfrm>
        </p:spPr>
        <p:txBody>
          <a:bodyPr>
            <a:normAutofit/>
          </a:bodyPr>
          <a:lstStyle/>
          <a:p>
            <a:r>
              <a:rPr lang="it-IT" sz="2400" dirty="0"/>
              <a:t>ha l</a:t>
            </a:r>
            <a:r>
              <a:rPr lang="it-IT" sz="2400" u="sng" dirty="0"/>
              <a:t>’obbligo </a:t>
            </a:r>
            <a:r>
              <a:rPr lang="it-IT" sz="2400" dirty="0"/>
              <a:t>di essere presente presso la sede di attuazione per almeno 10 ore a settimana;</a:t>
            </a:r>
          </a:p>
          <a:p>
            <a:r>
              <a:rPr lang="it-IT" sz="2400" dirty="0"/>
              <a:t>deve </a:t>
            </a:r>
            <a:r>
              <a:rPr lang="it-IT" sz="2400" u="sng" dirty="0"/>
              <a:t>operare</a:t>
            </a:r>
            <a:r>
              <a:rPr lang="it-IT" sz="2400" dirty="0"/>
              <a:t> per un solo ente, in una sola sede di attuazione del progetto o, avendone i requisiti, anche per più progetti previsti su una stessa sede, fermo restando il rapporto di 1 a 4 o di 1 a 6 con i volontari.</a:t>
            </a:r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76B3EB4B-4065-4F01-813D-4BF2D8023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19488" y="306333"/>
            <a:ext cx="8911687" cy="1280890"/>
          </a:xfrm>
        </p:spPr>
        <p:txBody>
          <a:bodyPr/>
          <a:lstStyle/>
          <a:p>
            <a:r>
              <a:rPr lang="it-IT" dirty="0"/>
              <a:t>ASPETTI GESTIONALI DELL’ATTIVITA’ DI OLP</a:t>
            </a:r>
          </a:p>
        </p:txBody>
      </p:sp>
    </p:spTree>
    <p:extLst>
      <p:ext uri="{BB962C8B-B14F-4D97-AF65-F5344CB8AC3E}">
        <p14:creationId xmlns:p14="http://schemas.microsoft.com/office/powerpoint/2010/main" val="2332146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1368E64-C62A-4349-AB67-C00C3E29F51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653110" y="6028055"/>
            <a:ext cx="3076575" cy="829945"/>
          </a:xfrm>
          <a:prstGeom prst="rect">
            <a:avLst/>
          </a:prstGeom>
        </p:spPr>
      </p:pic>
      <p:sp>
        <p:nvSpPr>
          <p:cNvPr id="9" name="Titolo 8">
            <a:extLst>
              <a:ext uri="{FF2B5EF4-FFF2-40B4-BE49-F238E27FC236}">
                <a16:creationId xmlns:a16="http://schemas.microsoft.com/office/drawing/2014/main" id="{76B3EB4B-4065-4F01-813D-4BF2D8023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6946" y="336470"/>
            <a:ext cx="3937028" cy="1280890"/>
          </a:xfrm>
        </p:spPr>
        <p:txBody>
          <a:bodyPr>
            <a:normAutofit fontScale="90000"/>
          </a:bodyPr>
          <a:lstStyle/>
          <a:p>
            <a:r>
              <a:rPr lang="it-IT" dirty="0"/>
              <a:t>Gestione Ordinaria </a:t>
            </a:r>
            <a:br>
              <a:rPr lang="it-IT" dirty="0"/>
            </a:br>
            <a:r>
              <a:rPr lang="it-IT" dirty="0"/>
              <a:t>degli Operatori Volontari </a:t>
            </a:r>
          </a:p>
        </p:txBody>
      </p:sp>
      <p:sp>
        <p:nvSpPr>
          <p:cNvPr id="8" name="CasellaDiTesto 7">
            <a:extLst>
              <a:ext uri="{FF2B5EF4-FFF2-40B4-BE49-F238E27FC236}">
                <a16:creationId xmlns:a16="http://schemas.microsoft.com/office/drawing/2014/main" id="{F17338FC-F171-4CB5-8C4F-77DFCD0A7286}"/>
              </a:ext>
            </a:extLst>
          </p:cNvPr>
          <p:cNvSpPr txBox="1"/>
          <p:nvPr/>
        </p:nvSpPr>
        <p:spPr>
          <a:xfrm>
            <a:off x="1868186" y="2363795"/>
            <a:ext cx="54743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2. Si occupa di </a:t>
            </a:r>
            <a:r>
              <a:rPr lang="it-IT" sz="2000" i="1" u="sng" dirty="0"/>
              <a:t>controllare e firmare </a:t>
            </a:r>
            <a:r>
              <a:rPr lang="it-IT" dirty="0"/>
              <a:t>i Documenti di Gestione Ordinaria degli Operatori Volontari ( Copertina registro presenze, Foglio Presenze mensili ed eventuali Permessi Ordinari/Straordinari e Malattie Ordinarie/ Straordinarie) e trasmetterli scansionati all’ente titolare Agenzia Agorà.</a:t>
            </a:r>
          </a:p>
        </p:txBody>
      </p:sp>
      <p:graphicFrame>
        <p:nvGraphicFramePr>
          <p:cNvPr id="3" name="Oggetto 2">
            <a:extLst>
              <a:ext uri="{FF2B5EF4-FFF2-40B4-BE49-F238E27FC236}">
                <a16:creationId xmlns:a16="http://schemas.microsoft.com/office/drawing/2014/main" id="{FA18E932-F49C-4581-AD78-43541D6AEC4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8346519"/>
              </p:ext>
            </p:extLst>
          </p:nvPr>
        </p:nvGraphicFramePr>
        <p:xfrm>
          <a:off x="7342553" y="395062"/>
          <a:ext cx="4625329" cy="621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Document" r:id="rId4" imgW="6639615" imgH="8918802" progId="Word.Document.8">
                  <p:embed/>
                </p:oleObj>
              </mc:Choice>
              <mc:Fallback>
                <p:oleObj name="Document" r:id="rId4" imgW="6639615" imgH="8918802" progId="Word.Document.8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7342553" y="395062"/>
                        <a:ext cx="4625329" cy="62126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6631307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D6FECC1-1169-493F-B014-235441496C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7420" y="2339788"/>
            <a:ext cx="4506180" cy="1993840"/>
          </a:xfrm>
        </p:spPr>
        <p:txBody>
          <a:bodyPr>
            <a:normAutofit fontScale="90000"/>
          </a:bodyPr>
          <a:lstStyle/>
          <a:p>
            <a:r>
              <a:rPr lang="it-IT" dirty="0"/>
              <a:t>Gestione Ordinaria </a:t>
            </a:r>
            <a:br>
              <a:rPr lang="it-IT" dirty="0"/>
            </a:br>
            <a:r>
              <a:rPr lang="it-IT" dirty="0"/>
              <a:t>degli Operatori Volontari </a:t>
            </a:r>
          </a:p>
        </p:txBody>
      </p:sp>
      <p:graphicFrame>
        <p:nvGraphicFramePr>
          <p:cNvPr id="4" name="Oggetto 3">
            <a:extLst>
              <a:ext uri="{FF2B5EF4-FFF2-40B4-BE49-F238E27FC236}">
                <a16:creationId xmlns:a16="http://schemas.microsoft.com/office/drawing/2014/main" id="{84CEAD38-20D7-4D71-9EF4-68C059EEB1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79164174"/>
              </p:ext>
            </p:extLst>
          </p:nvPr>
        </p:nvGraphicFramePr>
        <p:xfrm>
          <a:off x="6669740" y="143031"/>
          <a:ext cx="4707085" cy="638735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Document" r:id="rId3" imgW="6727676" imgH="10010621" progId="Word.Document.8">
                  <p:embed/>
                </p:oleObj>
              </mc:Choice>
              <mc:Fallback>
                <p:oleObj name="Document" r:id="rId3" imgW="6727676" imgH="10010621" progId="Word.Document.8">
                  <p:embed/>
                  <p:pic>
                    <p:nvPicPr>
                      <p:cNvPr id="2" name="Oggetto 1">
                        <a:extLst>
                          <a:ext uri="{FF2B5EF4-FFF2-40B4-BE49-F238E27FC236}">
                            <a16:creationId xmlns:a16="http://schemas.microsoft.com/office/drawing/2014/main" id="{A1A547EF-44FB-441C-B19A-1CC225E4DDB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669740" y="143031"/>
                        <a:ext cx="4707085" cy="638735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40420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1368E64-C62A-4349-AB67-C00C3E29F51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1424408" y="0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79B5D4A-8372-4986-9827-279393203007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2030" y="5436318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Titolo 8">
            <a:extLst>
              <a:ext uri="{FF2B5EF4-FFF2-40B4-BE49-F238E27FC236}">
                <a16:creationId xmlns:a16="http://schemas.microsoft.com/office/drawing/2014/main" id="{DD83880F-C527-411F-9727-9789D098D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0785" y="2104928"/>
            <a:ext cx="5460612" cy="1324072"/>
          </a:xfrm>
        </p:spPr>
        <p:txBody>
          <a:bodyPr>
            <a:normAutofit fontScale="90000"/>
          </a:bodyPr>
          <a:lstStyle/>
          <a:p>
            <a:r>
              <a:rPr lang="it-IT" dirty="0"/>
              <a:t>Gestione Ordinaria </a:t>
            </a:r>
            <a:br>
              <a:rPr lang="it-IT" dirty="0"/>
            </a:br>
            <a:r>
              <a:rPr lang="it-IT" dirty="0"/>
              <a:t>degli Operatori Volontari  (3)</a:t>
            </a:r>
          </a:p>
        </p:txBody>
      </p:sp>
      <p:graphicFrame>
        <p:nvGraphicFramePr>
          <p:cNvPr id="2" name="Oggetto 1">
            <a:extLst>
              <a:ext uri="{FF2B5EF4-FFF2-40B4-BE49-F238E27FC236}">
                <a16:creationId xmlns:a16="http://schemas.microsoft.com/office/drawing/2014/main" id="{A8980E62-8D8B-496B-A3AA-DFE836BA9E7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24560037"/>
              </p:ext>
            </p:extLst>
          </p:nvPr>
        </p:nvGraphicFramePr>
        <p:xfrm>
          <a:off x="6962353" y="97242"/>
          <a:ext cx="4830718" cy="643790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Document" r:id="rId5" imgW="7002687" imgH="9970957" progId="Word.Document.12">
                  <p:embed/>
                </p:oleObj>
              </mc:Choice>
              <mc:Fallback>
                <p:oleObj name="Document" r:id="rId5" imgW="7002687" imgH="997095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962353" y="97242"/>
                        <a:ext cx="4830718" cy="643790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940519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724606-7725-43CF-BC0C-DA1E5638D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9579" y="1219791"/>
            <a:ext cx="6986336" cy="1280890"/>
          </a:xfrm>
        </p:spPr>
        <p:txBody>
          <a:bodyPr>
            <a:normAutofit fontScale="90000"/>
          </a:bodyPr>
          <a:lstStyle/>
          <a:p>
            <a:r>
              <a:rPr lang="it-IT" dirty="0"/>
              <a:t>Terzo Modulo: Competenze nella gestione del gruppo di lavoro e del conflitto.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35204E6-2B96-43C5-A6F0-E9FE0006B9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13568" y="209137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28BBAD8-4002-4DF7-A284-DBDB8FF3621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55BBB608-5644-4AA4-AD74-539E845DE6EE}"/>
              </a:ext>
            </a:extLst>
          </p:cNvPr>
          <p:cNvSpPr txBox="1"/>
          <p:nvPr/>
        </p:nvSpPr>
        <p:spPr>
          <a:xfrm>
            <a:off x="2351855" y="2823410"/>
            <a:ext cx="701848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Elementi di comunicazione nella gestione delle dinamiche formative ivi comprese dalla nonviolenza alla gestione del conflitto. </a:t>
            </a:r>
          </a:p>
        </p:txBody>
      </p:sp>
      <p:sp>
        <p:nvSpPr>
          <p:cNvPr id="6" name="CasellaDiTesto 5">
            <a:extLst>
              <a:ext uri="{FF2B5EF4-FFF2-40B4-BE49-F238E27FC236}">
                <a16:creationId xmlns:a16="http://schemas.microsoft.com/office/drawing/2014/main" id="{5CEB0992-C51A-4B91-8F35-B4E793FA67F9}"/>
              </a:ext>
            </a:extLst>
          </p:cNvPr>
          <p:cNvSpPr txBox="1"/>
          <p:nvPr/>
        </p:nvSpPr>
        <p:spPr>
          <a:xfrm>
            <a:off x="845586" y="3961842"/>
            <a:ext cx="32565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Cosa significa comunicare?</a:t>
            </a:r>
          </a:p>
        </p:txBody>
      </p:sp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88093B44-7E2B-43A4-8484-5097857BAD10}"/>
              </a:ext>
            </a:extLst>
          </p:cNvPr>
          <p:cNvSpPr/>
          <p:nvPr/>
        </p:nvSpPr>
        <p:spPr>
          <a:xfrm>
            <a:off x="2801701" y="4201915"/>
            <a:ext cx="689810" cy="42638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dirty="0"/>
          </a:p>
        </p:txBody>
      </p:sp>
      <p:sp>
        <p:nvSpPr>
          <p:cNvPr id="9" name="CasellaDiTesto 8">
            <a:extLst>
              <a:ext uri="{FF2B5EF4-FFF2-40B4-BE49-F238E27FC236}">
                <a16:creationId xmlns:a16="http://schemas.microsoft.com/office/drawing/2014/main" id="{BD39BCA0-C0A7-457B-81E4-C831A913221B}"/>
              </a:ext>
            </a:extLst>
          </p:cNvPr>
          <p:cNvSpPr txBox="1"/>
          <p:nvPr/>
        </p:nvSpPr>
        <p:spPr>
          <a:xfrm>
            <a:off x="3606640" y="3718679"/>
            <a:ext cx="843814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  <a:p>
            <a:r>
              <a:rPr lang="it-IT" dirty="0"/>
              <a:t>Comunicare significa </a:t>
            </a:r>
            <a:r>
              <a:rPr lang="it-IT" b="1" dirty="0"/>
              <a:t>emettere, trasmettere, dare informazioni o idee, far conoscere qualcosa o qualcuno. Si intende, inoltre, </a:t>
            </a:r>
            <a:r>
              <a:rPr lang="it-IT" dirty="0"/>
              <a:t>il processo e le modalità di trasmissione di un'informazione da un individuo a un altro (o da un luogo a un altro), attraverso lo scambio di un messaggio elaborato secondo le regole di un determinato codice. La comunicazione, quindi, è un </a:t>
            </a:r>
            <a:r>
              <a:rPr lang="it-IT" b="1" dirty="0"/>
              <a:t>fenomeno </a:t>
            </a:r>
            <a:r>
              <a:rPr lang="it-IT" dirty="0"/>
              <a:t>complesso, dinamico, che implica una risposta da parte del destinatario. Sappiamo che le relazioni tra gli esseri umani sono determinate da fattori emotivi, cognitivi, motivazionali e fisici, ne deriva che la comunicazione coinvolge tutti i livelli della realtà umana e sociale. </a:t>
            </a:r>
          </a:p>
        </p:txBody>
      </p:sp>
    </p:spTree>
    <p:extLst>
      <p:ext uri="{BB962C8B-B14F-4D97-AF65-F5344CB8AC3E}">
        <p14:creationId xmlns:p14="http://schemas.microsoft.com/office/powerpoint/2010/main" val="22541964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>
            <a:extLst>
              <a:ext uri="{FF2B5EF4-FFF2-40B4-BE49-F238E27FC236}">
                <a16:creationId xmlns:a16="http://schemas.microsoft.com/office/drawing/2014/main" id="{90A3E67E-D2DA-40C7-BC69-81D5D2C93E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88633" y="799173"/>
            <a:ext cx="8614610" cy="5295309"/>
          </a:xfrm>
          <a:prstGeom prst="rect">
            <a:avLst/>
          </a:prstGeom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7A724606-7725-43CF-BC0C-DA1E5638D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106" y="1562691"/>
            <a:ext cx="3209705" cy="1280890"/>
          </a:xfrm>
        </p:spPr>
        <p:txBody>
          <a:bodyPr>
            <a:normAutofit fontScale="90000"/>
          </a:bodyPr>
          <a:lstStyle/>
          <a:p>
            <a:r>
              <a:rPr lang="it-IT" dirty="0"/>
              <a:t>Terzo Modulo: Competenze nella gestione del gruppo di lavoro e del conflitto (2)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35204E6-2B96-43C5-A6F0-E9FE0006B92D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 bwMode="auto">
          <a:xfrm>
            <a:off x="813568" y="209137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28BBAD8-4002-4DF7-A284-DBDB8FF3621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7" y="5455177"/>
            <a:ext cx="1637654" cy="1278610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41027830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724606-7725-43CF-BC0C-DA1E5638D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60185" y="209137"/>
            <a:ext cx="6883347" cy="1280890"/>
          </a:xfrm>
        </p:spPr>
        <p:txBody>
          <a:bodyPr>
            <a:normAutofit fontScale="90000"/>
          </a:bodyPr>
          <a:lstStyle/>
          <a:p>
            <a:r>
              <a:rPr lang="it-IT" dirty="0"/>
              <a:t>Terzo Modulo: Competenze nella gestione del gruppo di lavoro e del conflitto (3)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35204E6-2B96-43C5-A6F0-E9FE0006B9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13568" y="209137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28BBAD8-4002-4DF7-A284-DBDB8FF3621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57" y="5455177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" name="Rettangolo 2">
            <a:extLst>
              <a:ext uri="{FF2B5EF4-FFF2-40B4-BE49-F238E27FC236}">
                <a16:creationId xmlns:a16="http://schemas.microsoft.com/office/drawing/2014/main" id="{3129BA93-3860-4AE9-8EE7-CF0411DCA09D}"/>
              </a:ext>
            </a:extLst>
          </p:cNvPr>
          <p:cNvSpPr/>
          <p:nvPr/>
        </p:nvSpPr>
        <p:spPr>
          <a:xfrm>
            <a:off x="1107584" y="2313642"/>
            <a:ext cx="428003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202124"/>
                </a:solidFill>
                <a:latin typeface="arial" panose="020B0604020202020204" pitchFamily="34" charset="0"/>
              </a:rPr>
              <a:t>La </a:t>
            </a:r>
            <a:r>
              <a:rPr lang="it-IT" b="1" dirty="0">
                <a:solidFill>
                  <a:srgbClr val="202124"/>
                </a:solidFill>
                <a:latin typeface="arial" panose="020B0604020202020204" pitchFamily="34" charset="0"/>
              </a:rPr>
              <a:t>gestione</a:t>
            </a:r>
            <a:r>
              <a:rPr lang="it-IT" dirty="0">
                <a:solidFill>
                  <a:srgbClr val="202124"/>
                </a:solidFill>
                <a:latin typeface="arial" panose="020B0604020202020204" pitchFamily="34" charset="0"/>
              </a:rPr>
              <a:t> dei </a:t>
            </a:r>
            <a:r>
              <a:rPr lang="it-IT" b="1" dirty="0">
                <a:solidFill>
                  <a:srgbClr val="202124"/>
                </a:solidFill>
                <a:latin typeface="arial" panose="020B0604020202020204" pitchFamily="34" charset="0"/>
              </a:rPr>
              <a:t>conflitti</a:t>
            </a:r>
            <a:r>
              <a:rPr lang="it-IT" dirty="0">
                <a:solidFill>
                  <a:srgbClr val="202124"/>
                </a:solidFill>
                <a:latin typeface="arial" panose="020B0604020202020204" pitchFamily="34" charset="0"/>
              </a:rPr>
              <a:t> nei </a:t>
            </a:r>
            <a:r>
              <a:rPr lang="it-IT" b="1" dirty="0">
                <a:solidFill>
                  <a:srgbClr val="202124"/>
                </a:solidFill>
                <a:latin typeface="arial" panose="020B0604020202020204" pitchFamily="34" charset="0"/>
              </a:rPr>
              <a:t>gruppi di lavoro è</a:t>
            </a:r>
            <a:r>
              <a:rPr lang="it-IT" dirty="0">
                <a:solidFill>
                  <a:srgbClr val="202124"/>
                </a:solidFill>
                <a:latin typeface="arial" panose="020B0604020202020204" pitchFamily="34" charset="0"/>
              </a:rPr>
              <a:t> un'altalena tra mediazione </a:t>
            </a:r>
            <a:r>
              <a:rPr lang="it-IT" b="1" dirty="0">
                <a:solidFill>
                  <a:srgbClr val="202124"/>
                </a:solidFill>
                <a:latin typeface="arial" panose="020B0604020202020204" pitchFamily="34" charset="0"/>
              </a:rPr>
              <a:t>e</a:t>
            </a:r>
            <a:r>
              <a:rPr lang="it-IT" dirty="0">
                <a:solidFill>
                  <a:srgbClr val="202124"/>
                </a:solidFill>
                <a:latin typeface="arial" panose="020B0604020202020204" pitchFamily="34" charset="0"/>
              </a:rPr>
              <a:t> negoziazione. Il </a:t>
            </a:r>
            <a:r>
              <a:rPr lang="it-IT" b="1" dirty="0">
                <a:solidFill>
                  <a:srgbClr val="202124"/>
                </a:solidFill>
                <a:latin typeface="arial" panose="020B0604020202020204" pitchFamily="34" charset="0"/>
              </a:rPr>
              <a:t>conflitto</a:t>
            </a:r>
            <a:r>
              <a:rPr lang="it-IT" dirty="0">
                <a:solidFill>
                  <a:srgbClr val="202124"/>
                </a:solidFill>
                <a:latin typeface="arial" panose="020B0604020202020204" pitchFamily="34" charset="0"/>
              </a:rPr>
              <a:t> può rendere un inferno un meraviglioso posto </a:t>
            </a:r>
            <a:r>
              <a:rPr lang="it-IT" b="1" dirty="0">
                <a:solidFill>
                  <a:srgbClr val="202124"/>
                </a:solidFill>
                <a:latin typeface="arial" panose="020B0604020202020204" pitchFamily="34" charset="0"/>
              </a:rPr>
              <a:t>di lavoro</a:t>
            </a:r>
            <a:r>
              <a:rPr lang="it-IT" dirty="0">
                <a:solidFill>
                  <a:srgbClr val="202124"/>
                </a:solidFill>
                <a:latin typeface="arial" panose="020B0604020202020204" pitchFamily="34" charset="0"/>
              </a:rPr>
              <a:t>. Distruggendo così l'intero benessere organizzativo. Riducendo motivazione </a:t>
            </a:r>
            <a:r>
              <a:rPr lang="it-IT" b="1" dirty="0">
                <a:solidFill>
                  <a:srgbClr val="202124"/>
                </a:solidFill>
                <a:latin typeface="arial" panose="020B0604020202020204" pitchFamily="34" charset="0"/>
              </a:rPr>
              <a:t>e</a:t>
            </a:r>
            <a:r>
              <a:rPr lang="it-IT" dirty="0">
                <a:solidFill>
                  <a:srgbClr val="202124"/>
                </a:solidFill>
                <a:latin typeface="arial" panose="020B0604020202020204" pitchFamily="34" charset="0"/>
              </a:rPr>
              <a:t> aumentando lo stress sul </a:t>
            </a:r>
            <a:r>
              <a:rPr lang="it-IT" b="1" dirty="0">
                <a:solidFill>
                  <a:srgbClr val="202124"/>
                </a:solidFill>
                <a:latin typeface="arial" panose="020B0604020202020204" pitchFamily="34" charset="0"/>
              </a:rPr>
              <a:t>lavoro</a:t>
            </a:r>
            <a:r>
              <a:rPr lang="it-IT" dirty="0">
                <a:solidFill>
                  <a:srgbClr val="202124"/>
                </a:solidFill>
                <a:latin typeface="arial" panose="020B0604020202020204" pitchFamily="34" charset="0"/>
              </a:rPr>
              <a:t>. </a:t>
            </a:r>
          </a:p>
          <a:p>
            <a:r>
              <a:rPr lang="it-IT" dirty="0">
                <a:solidFill>
                  <a:srgbClr val="202124"/>
                </a:solidFill>
                <a:latin typeface="arial" panose="020B0604020202020204" pitchFamily="34" charset="0"/>
              </a:rPr>
              <a:t>IL CONFLITTO SI SUDDIVIDE </a:t>
            </a:r>
            <a:endParaRPr lang="it-IT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29C07530-3C02-483F-A290-E59048F7B1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7622" y="2550694"/>
            <a:ext cx="6515621" cy="3815258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A8834213-CC07-4CE7-877F-C8CD693AEC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93265" y="1369156"/>
            <a:ext cx="2304334" cy="1065358"/>
          </a:xfrm>
          <a:prstGeom prst="rect">
            <a:avLst/>
          </a:prstGeom>
        </p:spPr>
      </p:pic>
      <p:sp>
        <p:nvSpPr>
          <p:cNvPr id="8" name="Freccia a destra 7">
            <a:extLst>
              <a:ext uri="{FF2B5EF4-FFF2-40B4-BE49-F238E27FC236}">
                <a16:creationId xmlns:a16="http://schemas.microsoft.com/office/drawing/2014/main" id="{8851AB9F-8E35-4E06-B644-5BB8CC82B445}"/>
              </a:ext>
            </a:extLst>
          </p:cNvPr>
          <p:cNvSpPr/>
          <p:nvPr/>
        </p:nvSpPr>
        <p:spPr>
          <a:xfrm>
            <a:off x="4566570" y="4815281"/>
            <a:ext cx="587230" cy="243280"/>
          </a:xfrm>
          <a:prstGeom prst="rightArrow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63497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33DFDE-7C80-4E09-BAF9-E50C7C716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682" y="1039082"/>
            <a:ext cx="8911687" cy="1280890"/>
          </a:xfrm>
        </p:spPr>
        <p:txBody>
          <a:bodyPr/>
          <a:lstStyle/>
          <a:p>
            <a:r>
              <a:rPr lang="it-IT" dirty="0"/>
              <a:t>Quarto Modulo: Storia e significato del Servizio Civile Universale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90BEF98-B3B6-40D9-96AA-73A0524015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13568" y="209137"/>
            <a:ext cx="3076575" cy="82994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5C67BB7-EA1E-46DE-9A63-CA4A791A3A09}"/>
              </a:ext>
            </a:extLst>
          </p:cNvPr>
          <p:cNvSpPr txBox="1"/>
          <p:nvPr/>
        </p:nvSpPr>
        <p:spPr>
          <a:xfrm>
            <a:off x="813568" y="3751711"/>
            <a:ext cx="3744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Che cos’è il Servizio Civile Universale?</a:t>
            </a:r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7F557D5F-5505-4E3E-86C3-D87486FF3B92}"/>
              </a:ext>
            </a:extLst>
          </p:cNvPr>
          <p:cNvSpPr/>
          <p:nvPr/>
        </p:nvSpPr>
        <p:spPr>
          <a:xfrm>
            <a:off x="3340226" y="4274894"/>
            <a:ext cx="1099833" cy="246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12B618FB-60A6-486B-9F6B-7CE6AEA564C1}"/>
              </a:ext>
            </a:extLst>
          </p:cNvPr>
          <p:cNvSpPr txBox="1"/>
          <p:nvPr/>
        </p:nvSpPr>
        <p:spPr>
          <a:xfrm>
            <a:off x="4700336" y="2412883"/>
            <a:ext cx="749166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Servizio civile universale (</a:t>
            </a:r>
            <a:r>
              <a:rPr lang="it-IT" dirty="0" err="1"/>
              <a:t>Scu</a:t>
            </a:r>
            <a:r>
              <a:rPr lang="it-IT" dirty="0"/>
              <a:t>) è la scelta volontaria</a:t>
            </a:r>
          </a:p>
          <a:p>
            <a:r>
              <a:rPr lang="it-IT" dirty="0"/>
              <a:t>di dedicare alcuni mesi della propria</a:t>
            </a:r>
          </a:p>
          <a:p>
            <a:r>
              <a:rPr lang="it-IT" dirty="0"/>
              <a:t>vita al servizio di difesa, non armata</a:t>
            </a:r>
          </a:p>
          <a:p>
            <a:r>
              <a:rPr lang="it-IT" dirty="0"/>
              <a:t>e non violenta, della Patria, all’educazione,</a:t>
            </a:r>
          </a:p>
          <a:p>
            <a:r>
              <a:rPr lang="it-IT" dirty="0"/>
              <a:t>alla pace tra i popoli e alla promozione</a:t>
            </a:r>
          </a:p>
          <a:p>
            <a:r>
              <a:rPr lang="it-IT" dirty="0"/>
              <a:t>dei valori fondativi della Repubblica italiana, attraverso azioni</a:t>
            </a:r>
          </a:p>
          <a:p>
            <a:r>
              <a:rPr lang="it-IT" dirty="0"/>
              <a:t>per le comunità e per il territorio.</a:t>
            </a:r>
          </a:p>
          <a:p>
            <a:r>
              <a:rPr lang="it-IT" dirty="0"/>
              <a:t>Il </a:t>
            </a:r>
            <a:r>
              <a:rPr lang="it-IT" dirty="0" err="1"/>
              <a:t>Scu</a:t>
            </a:r>
            <a:r>
              <a:rPr lang="it-IT" dirty="0"/>
              <a:t> rappresenta una importante occasione di formazione e </a:t>
            </a:r>
            <a:r>
              <a:rPr lang="it-IT"/>
              <a:t>di crescita personale </a:t>
            </a:r>
            <a:r>
              <a:rPr lang="it-IT" dirty="0"/>
              <a:t>e professionale per i giovani,</a:t>
            </a:r>
          </a:p>
          <a:p>
            <a:r>
              <a:rPr lang="it-IT" dirty="0"/>
              <a:t>che sono un’indispensabile e vitale risorsa</a:t>
            </a:r>
          </a:p>
          <a:p>
            <a:r>
              <a:rPr lang="it-IT" dirty="0"/>
              <a:t>per il progresso culturale, sociale ed economico</a:t>
            </a:r>
          </a:p>
          <a:p>
            <a:r>
              <a:rPr lang="it-IT" dirty="0"/>
              <a:t>del Paese.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2426FF0-15A3-4A7C-9015-EFF4263F95D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14293160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33DFDE-7C80-4E09-BAF9-E50C7C716E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8682" y="1039082"/>
            <a:ext cx="8911687" cy="1280890"/>
          </a:xfrm>
        </p:spPr>
        <p:txBody>
          <a:bodyPr/>
          <a:lstStyle/>
          <a:p>
            <a:r>
              <a:rPr lang="it-IT" dirty="0"/>
              <a:t>Quarto Modulo: Storia e significato del Servizio Civile Universale (2)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E90BEF98-B3B6-40D9-96AA-73A05240153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13568" y="209137"/>
            <a:ext cx="3076575" cy="829945"/>
          </a:xfrm>
          <a:prstGeom prst="rect">
            <a:avLst/>
          </a:prstGeom>
        </p:spPr>
      </p:pic>
      <p:sp>
        <p:nvSpPr>
          <p:cNvPr id="5" name="CasellaDiTesto 4">
            <a:extLst>
              <a:ext uri="{FF2B5EF4-FFF2-40B4-BE49-F238E27FC236}">
                <a16:creationId xmlns:a16="http://schemas.microsoft.com/office/drawing/2014/main" id="{95C67BB7-EA1E-46DE-9A63-CA4A791A3A09}"/>
              </a:ext>
            </a:extLst>
          </p:cNvPr>
          <p:cNvSpPr txBox="1"/>
          <p:nvPr/>
        </p:nvSpPr>
        <p:spPr>
          <a:xfrm>
            <a:off x="1530961" y="2736523"/>
            <a:ext cx="37441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Come nasce…in breve</a:t>
            </a:r>
          </a:p>
        </p:txBody>
      </p:sp>
      <p:sp>
        <p:nvSpPr>
          <p:cNvPr id="6" name="Freccia a destra 5">
            <a:extLst>
              <a:ext uri="{FF2B5EF4-FFF2-40B4-BE49-F238E27FC236}">
                <a16:creationId xmlns:a16="http://schemas.microsoft.com/office/drawing/2014/main" id="{7F557D5F-5505-4E3E-86C3-D87486FF3B92}"/>
              </a:ext>
            </a:extLst>
          </p:cNvPr>
          <p:cNvSpPr/>
          <p:nvPr/>
        </p:nvSpPr>
        <p:spPr>
          <a:xfrm>
            <a:off x="3890143" y="3105855"/>
            <a:ext cx="1099833" cy="2462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C2426FF0-15A3-4A7C-9015-EFF4263F95D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ABA6EC24-2F69-416F-91AC-288E91ADD8B5}"/>
              </a:ext>
            </a:extLst>
          </p:cNvPr>
          <p:cNvSpPr txBox="1"/>
          <p:nvPr/>
        </p:nvSpPr>
        <p:spPr>
          <a:xfrm>
            <a:off x="5182827" y="2412883"/>
            <a:ext cx="681789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Il Servizio civile nasce nel 1972 come diritto all’obiezione di coscienza al servizio militare.</a:t>
            </a:r>
          </a:p>
          <a:p>
            <a:r>
              <a:rPr lang="it-IT" dirty="0"/>
              <a:t>Risulta, quindi, alternativo alla leva e in quanto tale obbligatorio.</a:t>
            </a:r>
          </a:p>
          <a:p>
            <a:r>
              <a:rPr lang="it-IT" dirty="0"/>
              <a:t>Quasi trent’anni dopo, con la legge n. 64/2001, viene istituito il Servizio civile nazionale su base volontaria, aperto anche alle donne.</a:t>
            </a:r>
          </a:p>
          <a:p>
            <a:r>
              <a:rPr lang="it-IT" dirty="0"/>
              <a:t>Nel 2005 viene sospeso il servizio di leva obbligatorio,</a:t>
            </a:r>
          </a:p>
          <a:p>
            <a:r>
              <a:rPr lang="it-IT" dirty="0"/>
              <a:t>mentre prosegue il percorso di crescita del Servizio civile su base volontaria.</a:t>
            </a:r>
          </a:p>
          <a:p>
            <a:r>
              <a:rPr lang="it-IT" dirty="0"/>
              <a:t>Nel 2017, con il d.lgs. n.40, il Servizio civile da nazionale</a:t>
            </a:r>
          </a:p>
          <a:p>
            <a:r>
              <a:rPr lang="it-IT" dirty="0"/>
              <a:t>diventa universale, con l’obiettivo di renderlo un’esperienza aperta a tutti i giovani che desiderano farla.</a:t>
            </a:r>
          </a:p>
        </p:txBody>
      </p:sp>
    </p:spTree>
    <p:extLst>
      <p:ext uri="{BB962C8B-B14F-4D97-AF65-F5344CB8AC3E}">
        <p14:creationId xmlns:p14="http://schemas.microsoft.com/office/powerpoint/2010/main" val="36957968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51C861A-262C-45BD-87B9-70A1CE321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6123" y="1244999"/>
            <a:ext cx="8911687" cy="713813"/>
          </a:xfrm>
        </p:spPr>
        <p:txBody>
          <a:bodyPr>
            <a:normAutofit fontScale="90000"/>
          </a:bodyPr>
          <a:lstStyle/>
          <a:p>
            <a:r>
              <a:rPr lang="it-IT" dirty="0"/>
              <a:t>Come funziona il sistema </a:t>
            </a:r>
            <a:r>
              <a:rPr lang="it-IT" sz="3100" dirty="0"/>
              <a:t>del</a:t>
            </a:r>
            <a:r>
              <a:rPr lang="it-IT" dirty="0"/>
              <a:t> Servizio Civile?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3BCB834F-C860-469D-AFE1-0875D7EC89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8465" y="2395010"/>
            <a:ext cx="8915400" cy="3777622"/>
          </a:xfrm>
        </p:spPr>
        <p:txBody>
          <a:bodyPr>
            <a:normAutofit fontScale="85000" lnSpcReduction="20000"/>
          </a:bodyPr>
          <a:lstStyle/>
          <a:p>
            <a:r>
              <a:rPr lang="it-IT" b="1" dirty="0"/>
              <a:t>i volontari</a:t>
            </a:r>
            <a:r>
              <a:rPr lang="it-IT" dirty="0"/>
              <a:t>, giovani che decidono di dedicare un periodo della propria vita al Paese e agli altri, svolgendo le attività di Servizio civile nel settore di intervento prescelto. (Es: Settore: Assistenza, Protezione Civile, Patrimonio ambientale e riqualificazione urbana…)</a:t>
            </a:r>
          </a:p>
          <a:p>
            <a:pPr marL="0" indent="0">
              <a:buNone/>
            </a:pPr>
            <a:endParaRPr lang="it-IT" dirty="0"/>
          </a:p>
          <a:p>
            <a:r>
              <a:rPr lang="it-IT" b="1" dirty="0"/>
              <a:t>gli Enti </a:t>
            </a:r>
            <a:r>
              <a:rPr lang="it-IT" dirty="0"/>
              <a:t>promotori dei progetti, soggetti pubblici e privati iscritti all’Albo del Servizio civile.</a:t>
            </a:r>
          </a:p>
          <a:p>
            <a:pPr marL="0" indent="0">
              <a:buNone/>
            </a:pPr>
            <a:endParaRPr lang="it-IT" dirty="0"/>
          </a:p>
          <a:p>
            <a:pPr marL="0" indent="0">
              <a:buNone/>
            </a:pPr>
            <a:endParaRPr lang="it-IT" dirty="0"/>
          </a:p>
          <a:p>
            <a:r>
              <a:rPr lang="it-IT" b="1" dirty="0"/>
              <a:t>l’intera comunità</a:t>
            </a:r>
            <a:r>
              <a:rPr lang="it-IT" dirty="0"/>
              <a:t>, che raccoglie i benefici grazie alla realizzazione dei progetti di Servizio civile.</a:t>
            </a:r>
          </a:p>
          <a:p>
            <a:endParaRPr lang="it-IT" dirty="0"/>
          </a:p>
          <a:p>
            <a:endParaRPr lang="it-IT" dirty="0"/>
          </a:p>
          <a:p>
            <a:r>
              <a:rPr lang="it-IT" b="1" dirty="0"/>
              <a:t>lo Stato</a:t>
            </a:r>
            <a:r>
              <a:rPr lang="it-IT" dirty="0"/>
              <a:t>, attraverso il Dipartimento per le politiche giovanili e il servizio civile universale, le Regioni e le Province autonome che gestiscono l’intero sistema.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4F7B2194-360E-45CC-9E36-FC2B1326A50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13568" y="209137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062F2166-E2CB-4F83-BA26-CFEF16F3B903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657317CD-E131-4D7E-B645-E0385FDEAC1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1183" y="2292622"/>
            <a:ext cx="826588" cy="813673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2BD428B5-4F7D-4B36-8BF9-4B527982EC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183" y="3312212"/>
            <a:ext cx="896471" cy="860612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0AE6ADF8-0AFE-4BCE-926F-E5EC71728C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6750" y="4369288"/>
            <a:ext cx="1117282" cy="813673"/>
          </a:xfrm>
          <a:prstGeom prst="rect">
            <a:avLst/>
          </a:prstGeom>
        </p:spPr>
      </p:pic>
      <p:pic>
        <p:nvPicPr>
          <p:cNvPr id="9" name="Immagine 8">
            <a:extLst>
              <a:ext uri="{FF2B5EF4-FFF2-40B4-BE49-F238E27FC236}">
                <a16:creationId xmlns:a16="http://schemas.microsoft.com/office/drawing/2014/main" id="{9757D058-79AD-4278-8BC3-64DBA5CBEF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2810" y="5350493"/>
            <a:ext cx="1051222" cy="1298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1473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724606-7725-43CF-BC0C-DA1E5638D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725" y="945896"/>
            <a:ext cx="8911687" cy="1280890"/>
          </a:xfrm>
        </p:spPr>
        <p:txBody>
          <a:bodyPr/>
          <a:lstStyle/>
          <a:p>
            <a:r>
              <a:rPr lang="it-IT" dirty="0"/>
              <a:t>Carta d’impegno Etico e Cittadinanza attiva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04D2F2-A793-44F7-97EB-629C2F550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6211" y="2226786"/>
            <a:ext cx="8915400" cy="3777622"/>
          </a:xfrm>
        </p:spPr>
        <p:txBody>
          <a:bodyPr>
            <a:normAutofit fontScale="92500" lnSpcReduction="10000"/>
          </a:bodyPr>
          <a:lstStyle/>
          <a:p>
            <a:endParaRPr lang="it-IT" dirty="0"/>
          </a:p>
          <a:p>
            <a:r>
              <a:rPr lang="it-IT" dirty="0"/>
              <a:t>La CARTA DI IMPEGNO ETICO, così come concepita per il SERVIZIO CIVILE NAZIONALE è un </a:t>
            </a:r>
            <a:r>
              <a:rPr lang="it-IT" b="1" dirty="0"/>
              <a:t>documento che impegna </a:t>
            </a:r>
            <a:r>
              <a:rPr lang="it-IT" dirty="0"/>
              <a:t>l’Ufficio Nazionale per il Servizio Civile (UNSC), gli enti che presentano i progetti e i volontari </a:t>
            </a:r>
            <a:r>
              <a:rPr lang="it-IT" b="1" dirty="0"/>
              <a:t>alla reciproca osservanza della legge n.64/01* e delle finalità proprie del </a:t>
            </a:r>
            <a:r>
              <a:rPr lang="it-IT" b="1" u="sng" dirty="0"/>
              <a:t>servizio civile volontario nazionale</a:t>
            </a:r>
            <a:r>
              <a:rPr lang="it-IT" u="sng" dirty="0"/>
              <a:t>. </a:t>
            </a:r>
          </a:p>
          <a:p>
            <a:endParaRPr lang="it-IT" dirty="0"/>
          </a:p>
          <a:p>
            <a:endParaRPr lang="it-IT" dirty="0"/>
          </a:p>
          <a:p>
            <a:endParaRPr lang="it-IT" dirty="0"/>
          </a:p>
          <a:p>
            <a:pPr marL="0" indent="0">
              <a:buNone/>
            </a:pPr>
            <a:r>
              <a:rPr lang="it-IT" dirty="0"/>
              <a:t>* Con la </a:t>
            </a:r>
            <a:r>
              <a:rPr lang="it-IT" b="1" dirty="0"/>
              <a:t>legge 64/01 </a:t>
            </a:r>
            <a:r>
              <a:rPr lang="it-IT" dirty="0"/>
              <a:t>è stato istituito il Servizio Civile Nazionale prevede all'art. 1 il raggiungimento delle seguenti finalità: favorire la realizzazione dei principi costituzionali di solidarietà sociale; promuovere la solidarietà e la cooperazione, a livello nazionale ed internazionale.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35204E6-2B96-43C5-A6F0-E9FE0006B9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13568" y="209137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28BBAD8-4002-4DF7-A284-DBDB8FF3621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</p:spTree>
    <p:extLst>
      <p:ext uri="{BB962C8B-B14F-4D97-AF65-F5344CB8AC3E}">
        <p14:creationId xmlns:p14="http://schemas.microsoft.com/office/powerpoint/2010/main" val="4988317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724606-7725-43CF-BC0C-DA1E5638D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758" y="209137"/>
            <a:ext cx="4311465" cy="1280890"/>
          </a:xfrm>
        </p:spPr>
        <p:txBody>
          <a:bodyPr>
            <a:normAutofit fontScale="90000"/>
          </a:bodyPr>
          <a:lstStyle/>
          <a:p>
            <a:r>
              <a:rPr lang="it-IT" dirty="0"/>
              <a:t>Carta d’impegno Etico e Cittadinanza attiva (2)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CE04D2F2-A793-44F7-97EB-629C2F550B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13568" y="1348624"/>
            <a:ext cx="8915400" cy="1749385"/>
          </a:xfrm>
        </p:spPr>
        <p:txBody>
          <a:bodyPr>
            <a:normAutofit/>
          </a:bodyPr>
          <a:lstStyle/>
          <a:p>
            <a:endParaRPr lang="it-IT" dirty="0"/>
          </a:p>
          <a:p>
            <a:r>
              <a:rPr lang="it-IT" dirty="0"/>
              <a:t> La CARTA DI IMPEGNO ETICO </a:t>
            </a:r>
            <a:r>
              <a:rPr lang="it-IT" dirty="0">
                <a:sym typeface="Wingdings" panose="05000000000000000000" pitchFamily="2" charset="2"/>
              </a:rPr>
              <a:t> </a:t>
            </a:r>
            <a:r>
              <a:rPr lang="it-IT" dirty="0"/>
              <a:t>Adottata, con </a:t>
            </a:r>
            <a:r>
              <a:rPr lang="it-IT" b="1" dirty="0"/>
              <a:t>decreto </a:t>
            </a:r>
            <a:r>
              <a:rPr lang="it-IT" dirty="0"/>
              <a:t>del Capo Dipartimento </a:t>
            </a:r>
            <a:r>
              <a:rPr lang="it-IT" b="1" dirty="0"/>
              <a:t>n. 1117 del 12-12-2017</a:t>
            </a:r>
            <a:r>
              <a:rPr lang="it-IT" dirty="0"/>
              <a:t>,rappresenta una condizione per l'iscrizione all’albo degli enti di Servizio Civile Universale.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35204E6-2B96-43C5-A6F0-E9FE0006B9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13568" y="209137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28BBAD8-4002-4DF7-A284-DBDB8FF3621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D6B0FE2A-5EE9-4D4C-B765-AAD7A1B754E5}"/>
              </a:ext>
            </a:extLst>
          </p:cNvPr>
          <p:cNvSpPr txBox="1"/>
          <p:nvPr/>
        </p:nvSpPr>
        <p:spPr>
          <a:xfrm>
            <a:off x="5757676" y="3059668"/>
            <a:ext cx="32565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solidFill>
                  <a:schemeClr val="accent1"/>
                </a:solidFill>
              </a:rPr>
              <a:t>DIMENSIONE EDUCATIVA: </a:t>
            </a:r>
          </a:p>
        </p:txBody>
      </p:sp>
      <p:cxnSp>
        <p:nvCxnSpPr>
          <p:cNvPr id="9" name="Connettore 2 8">
            <a:extLst>
              <a:ext uri="{FF2B5EF4-FFF2-40B4-BE49-F238E27FC236}">
                <a16:creationId xmlns:a16="http://schemas.microsoft.com/office/drawing/2014/main" id="{D6370193-A851-43B3-9BB3-6CA34BDD4B07}"/>
              </a:ext>
            </a:extLst>
          </p:cNvPr>
          <p:cNvCxnSpPr/>
          <p:nvPr/>
        </p:nvCxnSpPr>
        <p:spPr>
          <a:xfrm>
            <a:off x="7385949" y="3429000"/>
            <a:ext cx="0" cy="36131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asellaDiTesto 10">
            <a:extLst>
              <a:ext uri="{FF2B5EF4-FFF2-40B4-BE49-F238E27FC236}">
                <a16:creationId xmlns:a16="http://schemas.microsoft.com/office/drawing/2014/main" id="{B8625147-0A27-4C6D-893A-597434386FB6}"/>
              </a:ext>
            </a:extLst>
          </p:cNvPr>
          <p:cNvSpPr txBox="1"/>
          <p:nvPr/>
        </p:nvSpPr>
        <p:spPr>
          <a:xfrm>
            <a:off x="4590420" y="3894198"/>
            <a:ext cx="62304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/>
              <a:t>La carta, presentata il 12-12-2003 nel corso di una conferenza a Roma nella Sala Stampa di Palazzo Chigi,  rappresenta </a:t>
            </a:r>
            <a:r>
              <a:rPr lang="it-IT" b="1" dirty="0"/>
              <a:t>un patto che, coinvolgendo le giovani generazioni nella difesa della Patria con mezzi non armati e non violenti, mediante servizi di utilità sociale, comporta una serie di responsabilità </a:t>
            </a:r>
            <a:r>
              <a:rPr lang="it-IT" dirty="0"/>
              <a:t>a cui né il volontario né l’ente proponente i progetti possono sottrarsi ed è proprio questa la DIMENSIONE EDUCATIVA DELLA CARTA D’IMPEGNO ETICO E DEL SCU. </a:t>
            </a:r>
          </a:p>
        </p:txBody>
      </p:sp>
      <p:pic>
        <p:nvPicPr>
          <p:cNvPr id="8" name="Immagine 7">
            <a:extLst>
              <a:ext uri="{FF2B5EF4-FFF2-40B4-BE49-F238E27FC236}">
                <a16:creationId xmlns:a16="http://schemas.microsoft.com/office/drawing/2014/main" id="{D5738935-EAA5-4505-8D6D-AF1DC4D331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292" y="3407551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17453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A724606-7725-43CF-BC0C-DA1E5638D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02758" y="209137"/>
            <a:ext cx="4311465" cy="1280890"/>
          </a:xfrm>
        </p:spPr>
        <p:txBody>
          <a:bodyPr>
            <a:normAutofit fontScale="90000"/>
          </a:bodyPr>
          <a:lstStyle/>
          <a:p>
            <a:r>
              <a:rPr lang="it-IT" dirty="0"/>
              <a:t>Carta d’impegno Etico e Cittadinanza attiva (3)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C35204E6-2B96-43C5-A6F0-E9FE0006B9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813568" y="209137"/>
            <a:ext cx="3076575" cy="829945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28BBAD8-4002-4DF7-A284-DBDB8FF3621C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7810" y="101480"/>
            <a:ext cx="1637654" cy="1278610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CasellaDiTesto 6">
            <a:extLst>
              <a:ext uri="{FF2B5EF4-FFF2-40B4-BE49-F238E27FC236}">
                <a16:creationId xmlns:a16="http://schemas.microsoft.com/office/drawing/2014/main" id="{23A09FF4-4919-400D-8071-C8D5AE2615C7}"/>
              </a:ext>
            </a:extLst>
          </p:cNvPr>
          <p:cNvSpPr txBox="1"/>
          <p:nvPr/>
        </p:nvSpPr>
        <p:spPr>
          <a:xfrm>
            <a:off x="675172" y="2057835"/>
            <a:ext cx="43114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chemeClr val="accent1"/>
                </a:solidFill>
              </a:rPr>
              <a:t>LA CARTA COME PATTO: </a:t>
            </a:r>
          </a:p>
          <a:p>
            <a:r>
              <a:rPr lang="it-IT" b="1" dirty="0">
                <a:solidFill>
                  <a:schemeClr val="accent1"/>
                </a:solidFill>
              </a:rPr>
              <a:t>opportunità di arricchimento per i giovani e di apprendimento della cittadinanza attiva</a:t>
            </a:r>
            <a:endParaRPr lang="it-IT" dirty="0">
              <a:solidFill>
                <a:schemeClr val="accent1"/>
              </a:solidFill>
            </a:endParaRP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DF7A592F-5202-4519-BA84-933E63653F79}"/>
              </a:ext>
            </a:extLst>
          </p:cNvPr>
          <p:cNvCxnSpPr>
            <a:cxnSpLocks/>
          </p:cNvCxnSpPr>
          <p:nvPr/>
        </p:nvCxnSpPr>
        <p:spPr>
          <a:xfrm>
            <a:off x="5173010" y="2615844"/>
            <a:ext cx="60214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ttangolo 11">
            <a:extLst>
              <a:ext uri="{FF2B5EF4-FFF2-40B4-BE49-F238E27FC236}">
                <a16:creationId xmlns:a16="http://schemas.microsoft.com/office/drawing/2014/main" id="{EC2BB987-595F-4017-AB7C-93FE4A3CBF10}"/>
              </a:ext>
            </a:extLst>
          </p:cNvPr>
          <p:cNvSpPr/>
          <p:nvPr/>
        </p:nvSpPr>
        <p:spPr>
          <a:xfrm>
            <a:off x="5828845" y="2615844"/>
            <a:ext cx="542779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it-IT" sz="2000" dirty="0">
              <a:solidFill>
                <a:srgbClr val="000000"/>
              </a:solidFill>
              <a:latin typeface="Verdana" panose="020B0604030504040204" pitchFamily="34" charset="0"/>
            </a:endParaRPr>
          </a:p>
          <a:p>
            <a:r>
              <a:rPr lang="it-IT" dirty="0">
                <a:solidFill>
                  <a:srgbClr val="000000"/>
                </a:solidFill>
                <a:latin typeface="Verdana" panose="020B0604030504040204" pitchFamily="34" charset="0"/>
              </a:rPr>
              <a:t>I giovani che aderiscono ai progetti di servizio civile, invece, debbono tenere presente sempre che </a:t>
            </a:r>
            <a:r>
              <a:rPr lang="it-IT" b="1" dirty="0">
                <a:solidFill>
                  <a:srgbClr val="000000"/>
                </a:solidFill>
                <a:latin typeface="Verdana" panose="020B0604030504040204" pitchFamily="34" charset="0"/>
              </a:rPr>
              <a:t>non si tratta soltanto di un’opportunità economica o professionale</a:t>
            </a:r>
            <a:r>
              <a:rPr lang="it-IT" dirty="0">
                <a:solidFill>
                  <a:srgbClr val="000000"/>
                </a:solidFill>
                <a:latin typeface="Verdana" panose="020B0604030504040204" pitchFamily="34" charset="0"/>
              </a:rPr>
              <a:t>, </a:t>
            </a:r>
            <a:r>
              <a:rPr lang="it-IT" b="1" dirty="0">
                <a:solidFill>
                  <a:srgbClr val="000000"/>
                </a:solidFill>
                <a:latin typeface="Verdana" panose="020B0604030504040204" pitchFamily="34" charset="0"/>
              </a:rPr>
              <a:t>ma di un’opportunità che arricchisce di componenti umane il percorso dall’adolescenza all’età adulta e permette di partecipare attivamente alla vita della collettività e delle istituzioni a livello locale, nazionale ed europeo</a:t>
            </a:r>
            <a:r>
              <a:rPr lang="it-IT" dirty="0">
                <a:solidFill>
                  <a:srgbClr val="000000"/>
                </a:solidFill>
                <a:latin typeface="Verdana" panose="020B0604030504040204" pitchFamily="34" charset="0"/>
              </a:rPr>
              <a:t>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17101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>
            <a:extLst>
              <a:ext uri="{FF2B5EF4-FFF2-40B4-BE49-F238E27FC236}">
                <a16:creationId xmlns:a16="http://schemas.microsoft.com/office/drawing/2014/main" id="{31368E64-C62A-4349-AB67-C00C3E29F51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 bwMode="auto">
          <a:xfrm>
            <a:off x="1424408" y="2104928"/>
            <a:ext cx="4671592" cy="1324072"/>
          </a:xfrm>
          <a:prstGeom prst="rect">
            <a:avLst/>
          </a:prstGeom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E79B5D4A-8372-4986-9827-279393203007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7679" y="190639"/>
            <a:ext cx="3076574" cy="2215677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7" name="Titolo 8">
            <a:extLst>
              <a:ext uri="{FF2B5EF4-FFF2-40B4-BE49-F238E27FC236}">
                <a16:creationId xmlns:a16="http://schemas.microsoft.com/office/drawing/2014/main" id="{DD83880F-C527-411F-9727-9789D098D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3641" y="4086726"/>
            <a:ext cx="5460612" cy="1324072"/>
          </a:xfrm>
        </p:spPr>
        <p:txBody>
          <a:bodyPr>
            <a:normAutofit/>
          </a:bodyPr>
          <a:lstStyle/>
          <a:p>
            <a:r>
              <a:rPr lang="it-IT" dirty="0"/>
              <a:t>GRAZIE PER L’ATTENZIONE</a:t>
            </a:r>
          </a:p>
        </p:txBody>
      </p:sp>
    </p:spTree>
    <p:extLst>
      <p:ext uri="{BB962C8B-B14F-4D97-AF65-F5344CB8AC3E}">
        <p14:creationId xmlns:p14="http://schemas.microsoft.com/office/powerpoint/2010/main" val="3210988040"/>
      </p:ext>
    </p:extLst>
  </p:cSld>
  <p:clrMapOvr>
    <a:masterClrMapping/>
  </p:clrMapOvr>
</p:sld>
</file>

<file path=ppt/theme/theme1.xml><?xml version="1.0" encoding="utf-8"?>
<a:theme xmlns:a="http://schemas.openxmlformats.org/drawingml/2006/main" name="Filo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658</TotalTime>
  <Words>1582</Words>
  <Application>Microsoft Office PowerPoint</Application>
  <PresentationFormat>Widescreen</PresentationFormat>
  <Paragraphs>116</Paragraphs>
  <Slides>24</Slides>
  <Notes>0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Server OLE incorporati</vt:lpstr>
      </vt:variant>
      <vt:variant>
        <vt:i4>2</vt:i4>
      </vt:variant>
      <vt:variant>
        <vt:lpstr>Titoli diapositive</vt:lpstr>
      </vt:variant>
      <vt:variant>
        <vt:i4>24</vt:i4>
      </vt:variant>
    </vt:vector>
  </HeadingPairs>
  <TitlesOfParts>
    <vt:vector size="33" baseType="lpstr">
      <vt:lpstr>Arial</vt:lpstr>
      <vt:lpstr>Arial</vt:lpstr>
      <vt:lpstr>Calibri</vt:lpstr>
      <vt:lpstr>Century Gothic</vt:lpstr>
      <vt:lpstr>Verdana</vt:lpstr>
      <vt:lpstr>Wingdings 3</vt:lpstr>
      <vt:lpstr>Filo</vt:lpstr>
      <vt:lpstr>Documento di Microsoft Word</vt:lpstr>
      <vt:lpstr>Documento di Microsoft Word 97 - 2003</vt:lpstr>
      <vt:lpstr>Primo Modulo: Sistema di gestione Agorà</vt:lpstr>
      <vt:lpstr>Secondo Modulo: L’OLP NEL PROGETTO; </vt:lpstr>
      <vt:lpstr>CHI E’L’OLP? (2)</vt:lpstr>
      <vt:lpstr>CHI E’ L’OLP?</vt:lpstr>
      <vt:lpstr>IL SUO RUOLO</vt:lpstr>
      <vt:lpstr>QUALI REQUISITI DEVE POSSEDERE L’OLP?</vt:lpstr>
      <vt:lpstr>LE COMPETENZE E LE CAPACITA’ DELL’OLP</vt:lpstr>
      <vt:lpstr>LE COMPETENZE E CAPACITA’ DELL’OLP (2)</vt:lpstr>
      <vt:lpstr>Che cosa fa? </vt:lpstr>
      <vt:lpstr>Con quanti Operatori Volontari lavora?</vt:lpstr>
      <vt:lpstr>ASPETTI GESTIONALI DELL’ATTIVITA’ DI OLP</vt:lpstr>
      <vt:lpstr>Gestione Ordinaria  degli Operatori Volontari </vt:lpstr>
      <vt:lpstr>Gestione Ordinaria  degli Operatori Volontari </vt:lpstr>
      <vt:lpstr>Gestione Ordinaria  degli Operatori Volontari  (3)</vt:lpstr>
      <vt:lpstr>Terzo Modulo: Competenze nella gestione del gruppo di lavoro e del conflitto.</vt:lpstr>
      <vt:lpstr>Terzo Modulo: Competenze nella gestione del gruppo di lavoro e del conflitto (2)</vt:lpstr>
      <vt:lpstr>Terzo Modulo: Competenze nella gestione del gruppo di lavoro e del conflitto (3)</vt:lpstr>
      <vt:lpstr>Quarto Modulo: Storia e significato del Servizio Civile Universale</vt:lpstr>
      <vt:lpstr>Quarto Modulo: Storia e significato del Servizio Civile Universale (2)</vt:lpstr>
      <vt:lpstr>Come funziona il sistema del Servizio Civile?</vt:lpstr>
      <vt:lpstr>Carta d’impegno Etico e Cittadinanza attiva</vt:lpstr>
      <vt:lpstr>Carta d’impegno Etico e Cittadinanza attiva (2)</vt:lpstr>
      <vt:lpstr>Carta d’impegno Etico e Cittadinanza attiva (3)</vt:lpstr>
      <vt:lpstr>GRAZIE PER L’ATTENZIONE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L’OPERATORE LOCALE DI PROGETTO –L’OLP</dc:title>
  <dc:creator>utente</dc:creator>
  <cp:lastModifiedBy>Utente</cp:lastModifiedBy>
  <cp:revision>51</cp:revision>
  <dcterms:created xsi:type="dcterms:W3CDTF">2022-04-19T08:52:57Z</dcterms:created>
  <dcterms:modified xsi:type="dcterms:W3CDTF">2023-05-22T13:13:21Z</dcterms:modified>
</cp:coreProperties>
</file>